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2.jpg" ContentType="image/jpeg"/>
  <Override PartName="/ppt/media/image35.jpg" ContentType="image/jpeg"/>
  <Override PartName="/ppt/notesSlides/notesSlide1.xml" ContentType="application/vnd.openxmlformats-officedocument.presentationml.notesSlide+xml"/>
  <Override PartName="/ppt/media/image50.jpg" ContentType="image/jpeg"/>
  <Override PartName="/ppt/media/image51.jpg" ContentType="image/jpeg"/>
  <Override PartName="/ppt/media/image52.jpg" ContentType="image/jpeg"/>
  <Override PartName="/ppt/media/image5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7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1" r:id="rId16"/>
    <p:sldId id="272" r:id="rId17"/>
    <p:sldId id="273" r:id="rId18"/>
    <p:sldId id="276" r:id="rId19"/>
    <p:sldId id="274" r:id="rId20"/>
    <p:sldId id="277" r:id="rId21"/>
    <p:sldId id="278" r:id="rId22"/>
    <p:sldId id="322" r:id="rId23"/>
    <p:sldId id="299" r:id="rId24"/>
    <p:sldId id="323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0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24" r:id="rId45"/>
    <p:sldId id="297" r:id="rId46"/>
    <p:sldId id="298" r:id="rId47"/>
    <p:sldId id="301" r:id="rId48"/>
    <p:sldId id="302" r:id="rId49"/>
    <p:sldId id="308" r:id="rId50"/>
    <p:sldId id="303" r:id="rId51"/>
    <p:sldId id="309" r:id="rId52"/>
    <p:sldId id="304" r:id="rId53"/>
    <p:sldId id="305" r:id="rId54"/>
    <p:sldId id="306" r:id="rId55"/>
    <p:sldId id="307" r:id="rId56"/>
    <p:sldId id="310" r:id="rId57"/>
    <p:sldId id="311" r:id="rId58"/>
    <p:sldId id="313" r:id="rId59"/>
    <p:sldId id="312" r:id="rId60"/>
    <p:sldId id="314" r:id="rId61"/>
    <p:sldId id="315" r:id="rId62"/>
    <p:sldId id="316" r:id="rId63"/>
    <p:sldId id="317" r:id="rId64"/>
    <p:sldId id="318" r:id="rId65"/>
    <p:sldId id="321" r:id="rId66"/>
    <p:sldId id="319" r:id="rId67"/>
    <p:sldId id="320" r:id="rId68"/>
    <p:sldId id="325" r:id="rId69"/>
  </p:sldIdLst>
  <p:sldSz cx="12192000" cy="6858000"/>
  <p:notesSz cx="6858000" cy="9144000"/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7ED3765-C01E-40C8-8762-B6B843763B10}" type="datetimeFigureOut">
              <a:rPr lang="ar-SY" smtClean="0"/>
              <a:t>13/05/1439</a:t>
            </a:fld>
            <a:endParaRPr lang="ar-SY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Y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DE44D30-716C-4822-86E3-C5C539A82673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52246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4D30-716C-4822-86E3-C5C539A82673}" type="slidenum">
              <a:rPr lang="ar-SY" smtClean="0"/>
              <a:t>47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59393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518286"/>
            <a:ext cx="10815319" cy="625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759A8-C2D8-4E6E-A8DA-6624E8907F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86F0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25B1C-A78C-4F0B-B278-87E28C36CA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F7027-4AAC-4C04-914B-C43610D075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6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AC25-7B23-41F3-BA58-40D13E915A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DBD1E-E4A8-491D-83EF-140AE9A3E0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3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518286"/>
            <a:ext cx="10815319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744726"/>
            <a:ext cx="7555230" cy="137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86F0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5EA61-ACF4-43B1-A568-9829B43C86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0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di-assalem-402778bb/" TargetMode="External"/><Relationship Id="rId2" Type="http://schemas.openxmlformats.org/officeDocument/2006/relationships/hyperlink" Target="https://www.facebook.com/people/Hadi-Assalem/10000803427586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kin9.org/download/reverse-engineering-and-password-breakin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32" y="-831667"/>
            <a:ext cx="4763512" cy="336504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587887" y="2125494"/>
            <a:ext cx="11146754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metal"/>
        </p:spPr>
        <p:txBody>
          <a:bodyPr wrap="square" rtlCol="1">
            <a:spAutoFit/>
          </a:bodyPr>
          <a:lstStyle/>
          <a:p>
            <a:r>
              <a:rPr lang="ar-SY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برمجة البروتوكولات الشبكية باستخدام لغة بايثون </a:t>
            </a:r>
            <a:endParaRPr lang="ar-SY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4" y="177877"/>
            <a:ext cx="1529316" cy="1529316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436219" y="5564823"/>
            <a:ext cx="462914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اشراف : د . سهيل الحمود</a:t>
            </a:r>
            <a:endParaRPr lang="ar-SY" sz="3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3734157" y="4526349"/>
            <a:ext cx="485421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تقديم : هادي السالم – يوسف إبراهيم</a:t>
            </a:r>
            <a:endParaRPr lang="ar-SY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3436219" y="295729"/>
            <a:ext cx="4947385" cy="464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hadi.assalem@gmail.com</a:t>
            </a:r>
            <a:endParaRPr lang="ar-SY" b="1" dirty="0"/>
          </a:p>
        </p:txBody>
      </p:sp>
      <p:sp>
        <p:nvSpPr>
          <p:cNvPr id="10" name="مستطيل 9"/>
          <p:cNvSpPr/>
          <p:nvPr/>
        </p:nvSpPr>
        <p:spPr>
          <a:xfrm>
            <a:off x="8841614" y="6005985"/>
            <a:ext cx="2080249" cy="708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/>
              <a:t>2016/2017</a:t>
            </a:r>
            <a:endParaRPr lang="ar-SY" sz="2800" b="1" dirty="0"/>
          </a:p>
        </p:txBody>
      </p:sp>
    </p:spTree>
    <p:extLst>
      <p:ext uri="{BB962C8B-B14F-4D97-AF65-F5344CB8AC3E}">
        <p14:creationId xmlns:p14="http://schemas.microsoft.com/office/powerpoint/2010/main" val="19313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528175" y="352267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3431264" y="1421393"/>
            <a:ext cx="7423842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ارسال الرزم </a:t>
            </a:r>
            <a:r>
              <a:rPr lang="ar-SY" dirty="0" smtClean="0">
                <a:solidFill>
                  <a:schemeClr val="bg1"/>
                </a:solidFill>
              </a:rPr>
              <a:t>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r>
              <a:rPr lang="ar-SY" sz="2400" dirty="0" smtClean="0">
                <a:solidFill>
                  <a:schemeClr val="bg1"/>
                </a:solidFill>
              </a:rPr>
              <a:t>لأرسال </a:t>
            </a:r>
            <a:r>
              <a:rPr lang="ar-SY" sz="2400" dirty="0">
                <a:solidFill>
                  <a:schemeClr val="bg1"/>
                </a:solidFill>
              </a:rPr>
              <a:t>الرزم على الطبقة </a:t>
            </a:r>
            <a:r>
              <a:rPr lang="ar-SY" sz="2400" dirty="0" smtClean="0">
                <a:solidFill>
                  <a:schemeClr val="bg1"/>
                </a:solidFill>
              </a:rPr>
              <a:t>الثالثة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0518" y="2629889"/>
            <a:ext cx="7263850" cy="1526219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567067" y="4472052"/>
            <a:ext cx="728803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828800" lvl="3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en-US" sz="2400" dirty="0" err="1">
                <a:solidFill>
                  <a:schemeClr val="bg1"/>
                </a:solidFill>
              </a:rPr>
              <a:t>Sendp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  <a:r>
              <a:rPr lang="ar-SY" sz="2400" dirty="0">
                <a:solidFill>
                  <a:schemeClr val="bg1"/>
                </a:solidFill>
              </a:rPr>
              <a:t>لأرسال الرزم على الطبقة الثانية 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518" y="5088048"/>
            <a:ext cx="7263850" cy="1548142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0" y="1305516"/>
            <a:ext cx="119643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الارسال والاستقبال </a:t>
            </a:r>
            <a:r>
              <a:rPr lang="ar-SY" sz="2400" dirty="0" smtClean="0">
                <a:solidFill>
                  <a:schemeClr val="bg1"/>
                </a:solidFill>
              </a:rPr>
              <a:t>معا: </a:t>
            </a:r>
            <a:r>
              <a:rPr lang="ar-SY" sz="2400" dirty="0"/>
              <a:t/>
            </a:r>
            <a:br>
              <a:rPr lang="ar-SY" sz="2400" dirty="0"/>
            </a:br>
            <a:r>
              <a:rPr lang="en-US" sz="2400" dirty="0" smtClean="0">
                <a:solidFill>
                  <a:schemeClr val="bg1"/>
                </a:solidFill>
              </a:rPr>
              <a:t>Scapy</a:t>
            </a:r>
            <a:r>
              <a:rPr lang="ar-SY" sz="2400" dirty="0" smtClean="0"/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تملك </a:t>
            </a:r>
            <a:r>
              <a:rPr lang="ar-SY" sz="2400" dirty="0">
                <a:solidFill>
                  <a:schemeClr val="bg1"/>
                </a:solidFill>
              </a:rPr>
              <a:t>قابلية الاستماع للردود على الرزم التي أرسلتها , وكما في </a:t>
            </a:r>
            <a:r>
              <a:rPr lang="ar-SY" sz="2400" dirty="0" smtClean="0">
                <a:solidFill>
                  <a:schemeClr val="bg1"/>
                </a:solidFill>
              </a:rPr>
              <a:t>دالة </a:t>
            </a:r>
            <a:r>
              <a:rPr lang="en-US" sz="2400" b="1" i="1" dirty="0" smtClean="0">
                <a:solidFill>
                  <a:schemeClr val="bg1"/>
                </a:solidFill>
              </a:rPr>
              <a:t>send</a:t>
            </a:r>
            <a:r>
              <a:rPr lang="en-US" sz="2400" i="1" dirty="0" smtClean="0">
                <a:solidFill>
                  <a:schemeClr val="bg1"/>
                </a:solidFill>
              </a:rPr>
              <a:t>()</a:t>
            </a:r>
            <a:r>
              <a:rPr lang="ar-SY" sz="2400" i="1" dirty="0" smtClean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يوجد </a:t>
            </a:r>
            <a:r>
              <a:rPr lang="ar-SY" sz="2400" dirty="0">
                <a:solidFill>
                  <a:schemeClr val="bg1"/>
                </a:solidFill>
              </a:rPr>
              <a:t>نوعان للدالة حسب الطبقة </a:t>
            </a:r>
            <a:r>
              <a:rPr lang="ar-SY" sz="2400" dirty="0" smtClean="0">
                <a:solidFill>
                  <a:schemeClr val="bg1"/>
                </a:solidFill>
              </a:rPr>
              <a:t>: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528175" y="352267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91324" y="2690697"/>
            <a:ext cx="10174580" cy="110799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ar-SY" sz="2400" b="1" u="sng" dirty="0">
                <a:solidFill>
                  <a:schemeClr val="bg1"/>
                </a:solidFill>
              </a:rPr>
              <a:t>الطبقة الثالثة: </a:t>
            </a:r>
            <a:r>
              <a:rPr lang="ar-SY" sz="2400" dirty="0">
                <a:solidFill>
                  <a:schemeClr val="bg1"/>
                </a:solidFill>
              </a:rPr>
              <a:t>وتعمل عليها </a:t>
            </a:r>
            <a:r>
              <a:rPr lang="ar-SY" sz="2400" dirty="0" smtClean="0">
                <a:solidFill>
                  <a:schemeClr val="bg1"/>
                </a:solidFill>
              </a:rPr>
              <a:t>الدالتان </a:t>
            </a:r>
            <a:r>
              <a:rPr lang="en-US" sz="24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()</a:t>
            </a:r>
            <a:r>
              <a:rPr lang="ar-SY" sz="24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sr</a:t>
            </a:r>
            <a:r>
              <a:rPr lang="ar-SY" sz="2400" dirty="0">
                <a:solidFill>
                  <a:schemeClr val="bg1"/>
                </a:solidFill>
              </a:rPr>
              <a:t>و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ar-SY" sz="24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 sr1</a:t>
            </a:r>
            <a:r>
              <a:rPr lang="ar-SY" sz="2400" dirty="0">
                <a:solidFill>
                  <a:schemeClr val="bg1"/>
                </a:solidFill>
              </a:rPr>
              <a:t>وكلاهما يعيد الرزم المجابة والغير مجابة ماعدا </a:t>
            </a:r>
            <a:endParaRPr lang="ar-SY" sz="2400" dirty="0" smtClean="0">
              <a:solidFill>
                <a:schemeClr val="bg1"/>
              </a:solidFill>
            </a:endParaRPr>
          </a:p>
          <a:p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 sr1 ()    </a:t>
            </a:r>
            <a:r>
              <a:rPr lang="ar-SY" sz="2400" dirty="0" smtClean="0">
                <a:solidFill>
                  <a:schemeClr val="bg1"/>
                </a:solidFill>
              </a:rPr>
              <a:t>تعيد </a:t>
            </a:r>
            <a:r>
              <a:rPr lang="ar-SY" sz="2400" dirty="0">
                <a:solidFill>
                  <a:schemeClr val="bg1"/>
                </a:solidFill>
              </a:rPr>
              <a:t>فقط الرزم المجابة مع الرزم المرسلة </a:t>
            </a:r>
            <a:r>
              <a:rPr lang="ar-SY" dirty="0"/>
              <a:t/>
            </a:r>
            <a:br>
              <a:rPr lang="ar-SY" dirty="0"/>
            </a:br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361414" y="4352877"/>
            <a:ext cx="990449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ar-SY" sz="2400" b="1" u="sng" dirty="0">
                <a:solidFill>
                  <a:schemeClr val="bg1"/>
                </a:solidFill>
              </a:rPr>
              <a:t>الطبقة الثانية: </a:t>
            </a:r>
            <a:r>
              <a:rPr lang="ar-SY" sz="2400" dirty="0">
                <a:solidFill>
                  <a:schemeClr val="bg1"/>
                </a:solidFill>
              </a:rPr>
              <a:t>وتعمل عليها الدالتان </a:t>
            </a:r>
            <a:r>
              <a:rPr lang="en-US" sz="2400" b="1" dirty="0" smtClean="0">
                <a:solidFill>
                  <a:srgbClr val="00B050"/>
                </a:solidFill>
              </a:rPr>
              <a:t>()</a:t>
            </a:r>
            <a:r>
              <a:rPr lang="ar-SY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srp</a:t>
            </a:r>
            <a:r>
              <a:rPr lang="ar-SY" sz="2400" dirty="0">
                <a:solidFill>
                  <a:schemeClr val="bg1"/>
                </a:solidFill>
              </a:rPr>
              <a:t>و </a:t>
            </a:r>
            <a:r>
              <a:rPr lang="en-US" sz="2400" b="1" i="1" dirty="0" smtClean="0">
                <a:solidFill>
                  <a:srgbClr val="FFFF00"/>
                </a:solidFill>
              </a:rPr>
              <a:t>()</a:t>
            </a:r>
            <a:r>
              <a:rPr lang="ar-SY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smtClean="0">
                <a:solidFill>
                  <a:srgbClr val="FFFF00"/>
                </a:solidFill>
              </a:rPr>
              <a:t> srp1</a:t>
            </a:r>
            <a:r>
              <a:rPr lang="ar-SY" sz="2400" dirty="0">
                <a:solidFill>
                  <a:schemeClr val="bg1"/>
                </a:solidFill>
              </a:rPr>
              <a:t>وكلاهما يعيد الرزم المجابة والغير مجابة ماعدا </a:t>
            </a:r>
            <a:r>
              <a:rPr lang="ar-SY" sz="2400" dirty="0" smtClean="0">
                <a:solidFill>
                  <a:schemeClr val="bg1"/>
                </a:solidFill>
              </a:rPr>
              <a:t> </a:t>
            </a: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ar-SY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srp1</a:t>
            </a:r>
            <a:r>
              <a:rPr lang="ar-SY" sz="2400" dirty="0" smtClean="0">
                <a:solidFill>
                  <a:schemeClr val="bg1"/>
                </a:solidFill>
              </a:rPr>
              <a:t>تعيد </a:t>
            </a:r>
            <a:r>
              <a:rPr lang="ar-SY" sz="2400" dirty="0">
                <a:solidFill>
                  <a:schemeClr val="bg1"/>
                </a:solidFill>
              </a:rPr>
              <a:t>فقط الرزم المجابة مع الرزم المرسلة </a:t>
            </a:r>
            <a:r>
              <a:rPr lang="ar-SY" dirty="0"/>
              <a:t/>
            </a:r>
            <a:br>
              <a:rPr lang="ar-SY" dirty="0"/>
            </a:br>
            <a:endParaRPr lang="ar-SY" dirty="0"/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528175" y="352267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7840300" y="1683945"/>
            <a:ext cx="280657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التنصت </a:t>
            </a:r>
            <a:r>
              <a:rPr lang="en-US" sz="2400" dirty="0" smtClean="0">
                <a:solidFill>
                  <a:schemeClr val="bg1"/>
                </a:solidFill>
              </a:rPr>
              <a:t>Sniffing</a:t>
            </a:r>
            <a:r>
              <a:rPr lang="ar-SY" sz="2400" dirty="0" smtClean="0">
                <a:solidFill>
                  <a:schemeClr val="bg1"/>
                </a:solidFill>
              </a:rPr>
              <a:t> :</a:t>
            </a:r>
          </a:p>
          <a:p>
            <a:endParaRPr lang="ar-SY" sz="2400" dirty="0">
              <a:solidFill>
                <a:schemeClr val="bg1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49" y="2850862"/>
            <a:ext cx="8235919" cy="3227972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1450641" y="2114832"/>
            <a:ext cx="415345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Sniff(</a:t>
            </a:r>
            <a:r>
              <a:rPr lang="en-US" sz="20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iface,count,filter</a:t>
            </a:r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ar-SY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26" y="310350"/>
            <a:ext cx="3938357" cy="145707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7947483" y="1536587"/>
            <a:ext cx="312617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قراءة وكتابة ملفات </a:t>
            </a:r>
            <a:r>
              <a:rPr lang="en-US" sz="2400" dirty="0" smtClean="0">
                <a:solidFill>
                  <a:schemeClr val="bg1"/>
                </a:solidFill>
              </a:rPr>
              <a:t>:PCAP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484768" y="2064190"/>
            <a:ext cx="913494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SY" sz="2000" dirty="0">
                <a:solidFill>
                  <a:schemeClr val="bg1"/>
                </a:solidFill>
              </a:rPr>
              <a:t>توجد دالتين أساسيتين للقراءة والكتابة:</a:t>
            </a:r>
            <a:br>
              <a:rPr lang="ar-SY" sz="2000" dirty="0">
                <a:solidFill>
                  <a:schemeClr val="bg1"/>
                </a:solidFill>
              </a:rPr>
            </a:br>
            <a:r>
              <a:rPr lang="ar-SY" sz="2000" dirty="0">
                <a:solidFill>
                  <a:schemeClr val="bg1"/>
                </a:solidFill>
              </a:rPr>
              <a:t>- </a:t>
            </a:r>
            <a:r>
              <a:rPr lang="ar-SY" sz="2000" u="sng" dirty="0">
                <a:solidFill>
                  <a:schemeClr val="bg1"/>
                </a:solidFill>
              </a:rPr>
              <a:t>القراءة من ملف </a:t>
            </a:r>
            <a:r>
              <a:rPr lang="ar-SY" sz="2000" dirty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Pcap</a:t>
            </a:r>
            <a:r>
              <a:rPr lang="ar-SY" sz="2000" dirty="0" smtClean="0">
                <a:solidFill>
                  <a:schemeClr val="bg1"/>
                </a:solidFill>
              </a:rPr>
              <a:t> عن </a:t>
            </a:r>
            <a:r>
              <a:rPr lang="ar-SY" sz="2000" dirty="0">
                <a:solidFill>
                  <a:schemeClr val="bg1"/>
                </a:solidFill>
              </a:rPr>
              <a:t>طريق الدالة 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  <a:r>
              <a:rPr lang="ar-SY" sz="2000" dirty="0" smtClean="0">
                <a:solidFill>
                  <a:schemeClr val="bg1"/>
                </a:solidFill>
              </a:rPr>
              <a:t>"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rdpcap</a:t>
            </a:r>
            <a:r>
              <a:rPr lang="en-US" sz="2000" dirty="0">
                <a:solidFill>
                  <a:schemeClr val="bg1"/>
                </a:solidFill>
              </a:rPr>
              <a:t>("</a:t>
            </a:r>
            <a:r>
              <a:rPr lang="en-US" sz="2000" dirty="0" err="1">
                <a:solidFill>
                  <a:schemeClr val="bg1"/>
                </a:solidFill>
              </a:rPr>
              <a:t>Path_to_Pcap_file</a:t>
            </a:r>
            <a:r>
              <a:rPr lang="ar-SY" sz="2000" dirty="0">
                <a:solidFill>
                  <a:schemeClr val="bg1"/>
                </a:solidFill>
              </a:rPr>
              <a:t>حيث تسند الدالة لمتحول </a:t>
            </a:r>
            <a:br>
              <a:rPr lang="ar-SY" sz="2000" dirty="0">
                <a:solidFill>
                  <a:schemeClr val="bg1"/>
                </a:solidFill>
              </a:rPr>
            </a:br>
            <a:endParaRPr lang="ar-SY" sz="2000" dirty="0">
              <a:solidFill>
                <a:schemeClr val="bg1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3" y="3025213"/>
            <a:ext cx="9267825" cy="54292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1484768" y="4190586"/>
            <a:ext cx="9080626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ar-SY" sz="2000" u="sng" dirty="0" smtClean="0">
                <a:solidFill>
                  <a:schemeClr val="bg1"/>
                </a:solidFill>
                <a:latin typeface="Arial" panose="020B0604020202020204" pitchFamily="34" charset="0"/>
              </a:rPr>
              <a:t>الكتابة </a:t>
            </a:r>
            <a:r>
              <a:rPr lang="ar-SY" sz="2000" u="sng" dirty="0">
                <a:solidFill>
                  <a:schemeClr val="bg1"/>
                </a:solidFill>
                <a:latin typeface="Arial" panose="020B0604020202020204" pitchFamily="34" charset="0"/>
              </a:rPr>
              <a:t>الى ملف </a:t>
            </a:r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Pcap</a:t>
            </a:r>
            <a: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  <a:t>عن طريق الدالة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wrpcap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("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Path_to_save_pcap_file",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x</a:t>
            </a:r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حيث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x</a:t>
            </a:r>
            <a: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  <a:t>هو</a:t>
            </a:r>
            <a:b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  <a:t>المتحول الذي يحوي الرزم الملتقطة اما من عملية تنصت سابقة </a:t>
            </a:r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( 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sniff</a:t>
            </a:r>
            <a: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  <a:t>او من عملية قراءة لملف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pcap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ar-SY" sz="2000" dirty="0">
                <a:solidFill>
                  <a:schemeClr val="bg1"/>
                </a:solidFill>
                <a:latin typeface="Arial" panose="020B0604020202020204" pitchFamily="34" charset="0"/>
              </a:rPr>
              <a:t>او قد تكون مجموعة من الرزم المولدة يدويا </a:t>
            </a:r>
            <a:r>
              <a:rPr lang="ar-SY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r>
              <a:rPr lang="ar-SY" dirty="0">
                <a:solidFill>
                  <a:schemeClr val="bg1"/>
                </a:solidFill>
              </a:rPr>
              <a:t/>
            </a:r>
            <a:br>
              <a:rPr lang="ar-SY" dirty="0">
                <a:solidFill>
                  <a:schemeClr val="bg1"/>
                </a:solidFill>
              </a:rPr>
            </a:br>
            <a:endParaRPr lang="ar-SY" dirty="0">
              <a:solidFill>
                <a:schemeClr val="bg1"/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03" y="5310847"/>
            <a:ext cx="9374911" cy="600075"/>
          </a:xfrm>
          <a:prstGeom prst="rect">
            <a:avLst/>
          </a:prstGeom>
        </p:spPr>
      </p:pic>
      <p:sp>
        <p:nvSpPr>
          <p:cNvPr id="8" name="مستطيل 7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6392826" y="223285"/>
            <a:ext cx="5677786" cy="1212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ar-SY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الهدف من المشروع :</a:t>
            </a:r>
            <a:endParaRPr lang="ar-SY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743740" y="2169039"/>
            <a:ext cx="9558669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بمكتبة </a:t>
            </a:r>
            <a:r>
              <a:rPr lang="en-US" sz="2800" b="1" dirty="0" smtClean="0">
                <a:solidFill>
                  <a:schemeClr val="bg1"/>
                </a:solidFill>
              </a:rPr>
              <a:t>Scapy</a:t>
            </a:r>
            <a:r>
              <a:rPr lang="ar-SY" sz="2800" b="1" dirty="0" smtClean="0">
                <a:solidFill>
                  <a:schemeClr val="bg1"/>
                </a:solidFill>
              </a:rPr>
              <a:t> وكيفية استخدامها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Data Link</a:t>
            </a:r>
            <a:r>
              <a:rPr lang="ar-SY" sz="2800" b="1" dirty="0" smtClean="0">
                <a:solidFill>
                  <a:schemeClr val="bg1"/>
                </a:solidFill>
              </a:rPr>
              <a:t> وبناء أدوات تنفذ هذه الهجمات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Data Link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Application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Application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بشبكة </a:t>
            </a:r>
            <a:r>
              <a:rPr lang="en-US" sz="2800" b="1" dirty="0" smtClean="0">
                <a:solidFill>
                  <a:schemeClr val="bg1"/>
                </a:solidFill>
              </a:rPr>
              <a:t>TOR</a:t>
            </a:r>
            <a:r>
              <a:rPr lang="ar-SY" sz="2800" b="1" dirty="0" smtClean="0">
                <a:solidFill>
                  <a:schemeClr val="bg1"/>
                </a:solidFill>
              </a:rPr>
              <a:t> وكيفية كشف ال</a:t>
            </a:r>
            <a:r>
              <a:rPr lang="en-US" sz="2800" b="1" dirty="0" smtClean="0">
                <a:solidFill>
                  <a:schemeClr val="bg1"/>
                </a:solidFill>
              </a:rPr>
              <a:t>Traffic</a:t>
            </a:r>
            <a:r>
              <a:rPr lang="ar-SY" sz="2800" b="1" dirty="0" smtClean="0">
                <a:solidFill>
                  <a:schemeClr val="bg1"/>
                </a:solidFill>
              </a:rPr>
              <a:t>  الخاص بها .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نظام كشف تطفل يحقق الميزات السابقة .</a:t>
            </a:r>
            <a:endParaRPr lang="ar-SY" sz="2800" b="1" dirty="0">
              <a:solidFill>
                <a:schemeClr val="bg1"/>
              </a:solidFill>
            </a:endParaRPr>
          </a:p>
        </p:txBody>
      </p:sp>
      <p:cxnSp>
        <p:nvCxnSpPr>
          <p:cNvPr id="5" name="رابط مستقيم 4"/>
          <p:cNvCxnSpPr/>
          <p:nvPr/>
        </p:nvCxnSpPr>
        <p:spPr>
          <a:xfrm flipH="1" flipV="1">
            <a:off x="2411485" y="2438751"/>
            <a:ext cx="9156738" cy="1810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4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498756" y="497943"/>
            <a:ext cx="560409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5223849" y="1865014"/>
            <a:ext cx="5404919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الهجمات التي سيتم مناقشتها: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ARP-Spoofing</a:t>
            </a:r>
            <a:r>
              <a:rPr lang="ar-SY" sz="2400" dirty="0" smtClean="0">
                <a:solidFill>
                  <a:schemeClr val="bg1"/>
                </a:solidFill>
              </a:rPr>
              <a:t> 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DNS-Spoofing</a:t>
            </a:r>
            <a:r>
              <a:rPr lang="ar-SY" sz="2400" dirty="0" smtClean="0">
                <a:solidFill>
                  <a:schemeClr val="bg1"/>
                </a:solidFill>
              </a:rPr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Port Scanning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9080626" y="4046899"/>
            <a:ext cx="19374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Y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88" y="1513606"/>
            <a:ext cx="8944824" cy="4874256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9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(ARP-Spoofing)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27540" y="1892596"/>
            <a:ext cx="107260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ARP-Spoofing</a:t>
            </a:r>
            <a:r>
              <a:rPr lang="ar-SY" sz="2400" dirty="0" smtClean="0">
                <a:solidFill>
                  <a:schemeClr val="bg1"/>
                </a:solidFill>
              </a:rPr>
              <a:t>: هو نوع من الهجمات التي يقوم بها طرف خبيث عن طريق ارساله رسالة </a:t>
            </a:r>
            <a:r>
              <a:rPr lang="en-US" sz="2400" dirty="0" smtClean="0">
                <a:solidFill>
                  <a:schemeClr val="bg1"/>
                </a:solidFill>
              </a:rPr>
              <a:t>ARP</a:t>
            </a:r>
            <a:r>
              <a:rPr lang="ar-SY" sz="2400" dirty="0" smtClean="0">
                <a:solidFill>
                  <a:schemeClr val="bg1"/>
                </a:solidFill>
              </a:rPr>
              <a:t> مزيفة </a:t>
            </a: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عبر الشبكة المحلية مما يؤدي لارتباط عنوان ال</a:t>
            </a:r>
            <a:r>
              <a:rPr lang="en-US" sz="2400" dirty="0" smtClean="0">
                <a:solidFill>
                  <a:schemeClr val="bg1"/>
                </a:solidFill>
              </a:rPr>
              <a:t>MAC</a:t>
            </a:r>
            <a:r>
              <a:rPr lang="ar-SY" sz="2400" dirty="0" smtClean="0">
                <a:solidFill>
                  <a:schemeClr val="bg1"/>
                </a:solidFill>
              </a:rPr>
              <a:t> الخاص بالمهاجم بعنوان </a:t>
            </a:r>
            <a:r>
              <a:rPr lang="en-US" sz="2400" dirty="0" smtClean="0">
                <a:solidFill>
                  <a:schemeClr val="bg1"/>
                </a:solidFill>
              </a:rPr>
              <a:t>IP</a:t>
            </a:r>
            <a:r>
              <a:rPr lang="ar-SY" sz="2400" dirty="0" smtClean="0">
                <a:solidFill>
                  <a:schemeClr val="bg1"/>
                </a:solidFill>
              </a:rPr>
              <a:t> لجهاز ما ضمن الشبكة </a:t>
            </a:r>
            <a:endParaRPr lang="ar-SY" sz="2400" dirty="0">
              <a:solidFill>
                <a:schemeClr val="bg1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7" y="1663995"/>
            <a:ext cx="10726013" cy="4906926"/>
          </a:xfrm>
          <a:prstGeom prst="rect">
            <a:avLst/>
          </a:prstGeom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مستطيل 12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96" y="304799"/>
            <a:ext cx="10315575" cy="6248400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1977656" y="839972"/>
            <a:ext cx="4561367" cy="126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سهم إلى اليسار 5"/>
          <p:cNvSpPr/>
          <p:nvPr/>
        </p:nvSpPr>
        <p:spPr>
          <a:xfrm>
            <a:off x="6539023" y="1329069"/>
            <a:ext cx="1392864" cy="297712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مربع نص 6"/>
          <p:cNvSpPr txBox="1"/>
          <p:nvPr/>
        </p:nvSpPr>
        <p:spPr>
          <a:xfrm>
            <a:off x="6665693" y="839972"/>
            <a:ext cx="411054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2400" b="1" dirty="0" smtClean="0">
                <a:solidFill>
                  <a:schemeClr val="bg1"/>
                </a:solidFill>
              </a:rPr>
              <a:t>رسالة </a:t>
            </a:r>
            <a:r>
              <a:rPr lang="en-US" sz="2400" b="1" dirty="0" smtClean="0">
                <a:solidFill>
                  <a:schemeClr val="bg1"/>
                </a:solidFill>
              </a:rPr>
              <a:t>ARP</a:t>
            </a:r>
            <a:r>
              <a:rPr lang="ar-SY" sz="2400" b="1" dirty="0" smtClean="0">
                <a:solidFill>
                  <a:schemeClr val="bg1"/>
                </a:solidFill>
              </a:rPr>
              <a:t> المرسلة للراوتر</a:t>
            </a:r>
            <a:r>
              <a:rPr lang="en-US" sz="2400" b="1" dirty="0" smtClean="0">
                <a:solidFill>
                  <a:schemeClr val="bg1"/>
                </a:solidFill>
              </a:rPr>
              <a:t>gateway</a:t>
            </a: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1977656" y="2105247"/>
            <a:ext cx="4561367" cy="130780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سهم إلى اليسار 8"/>
          <p:cNvSpPr/>
          <p:nvPr/>
        </p:nvSpPr>
        <p:spPr>
          <a:xfrm>
            <a:off x="6539023" y="2583713"/>
            <a:ext cx="1392864" cy="297712"/>
          </a:xfrm>
          <a:prstGeom prst="lef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/>
          <p:cNvSpPr txBox="1"/>
          <p:nvPr/>
        </p:nvSpPr>
        <p:spPr>
          <a:xfrm>
            <a:off x="6842087" y="2095074"/>
            <a:ext cx="375776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2400" b="1" dirty="0" smtClean="0">
                <a:solidFill>
                  <a:schemeClr val="bg1"/>
                </a:solidFill>
              </a:rPr>
              <a:t>رسالة </a:t>
            </a:r>
            <a:r>
              <a:rPr lang="en-US" sz="2400" b="1" dirty="0" smtClean="0">
                <a:solidFill>
                  <a:schemeClr val="bg1"/>
                </a:solidFill>
              </a:rPr>
              <a:t>ARP</a:t>
            </a:r>
            <a:r>
              <a:rPr lang="ar-SY" sz="2400" b="1" dirty="0" smtClean="0">
                <a:solidFill>
                  <a:schemeClr val="bg1"/>
                </a:solidFill>
              </a:rPr>
              <a:t> المرسلة لجهاز الضحية</a:t>
            </a: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3083442" y="4199860"/>
            <a:ext cx="2647507" cy="25518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2" name="مستطيل 11"/>
          <p:cNvSpPr/>
          <p:nvPr/>
        </p:nvSpPr>
        <p:spPr>
          <a:xfrm>
            <a:off x="3083442" y="4455042"/>
            <a:ext cx="2647507" cy="2551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(ARP-Spoofing)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32" y="1792585"/>
            <a:ext cx="10353675" cy="4445252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0899084" y="1807535"/>
            <a:ext cx="53091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/>
          </a:p>
        </p:txBody>
      </p:sp>
      <p:sp>
        <p:nvSpPr>
          <p:cNvPr id="4" name="مربع نص 3"/>
          <p:cNvSpPr txBox="1"/>
          <p:nvPr/>
        </p:nvSpPr>
        <p:spPr>
          <a:xfrm>
            <a:off x="617345" y="1894411"/>
            <a:ext cx="1054719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</a:rPr>
              <a:t>:DNS-Spoofing</a:t>
            </a:r>
            <a:r>
              <a:rPr lang="ar-SY" sz="2800" dirty="0" smtClean="0">
                <a:solidFill>
                  <a:schemeClr val="bg1"/>
                </a:solidFill>
              </a:rPr>
              <a:t> يسمى أيضا </a:t>
            </a:r>
            <a:r>
              <a:rPr lang="en-US" sz="2800" dirty="0" smtClean="0">
                <a:solidFill>
                  <a:schemeClr val="bg1"/>
                </a:solidFill>
              </a:rPr>
              <a:t>DNS Cash Poisoning</a:t>
            </a:r>
            <a:r>
              <a:rPr lang="ar-SY" sz="2800" dirty="0" smtClean="0">
                <a:solidFill>
                  <a:schemeClr val="bg1"/>
                </a:solidFill>
              </a:rPr>
              <a:t> حيث يتم توجيه طلبات ال</a:t>
            </a:r>
            <a:r>
              <a:rPr lang="en-US" sz="2800" dirty="0" smtClean="0">
                <a:solidFill>
                  <a:schemeClr val="bg1"/>
                </a:solidFill>
              </a:rPr>
              <a:t>DNS</a:t>
            </a:r>
            <a:r>
              <a:rPr lang="ar-SY" sz="2800" dirty="0" smtClean="0">
                <a:solidFill>
                  <a:schemeClr val="bg1"/>
                </a:solidFill>
              </a:rPr>
              <a:t> الخاصة بالمستخدم الى سيرفر </a:t>
            </a:r>
            <a:r>
              <a:rPr lang="en-US" sz="2800" dirty="0" smtClean="0">
                <a:solidFill>
                  <a:schemeClr val="bg1"/>
                </a:solidFill>
              </a:rPr>
              <a:t>DNS</a:t>
            </a:r>
            <a:r>
              <a:rPr lang="ar-SY" sz="2800" dirty="0" smtClean="0">
                <a:solidFill>
                  <a:schemeClr val="bg1"/>
                </a:solidFill>
              </a:rPr>
              <a:t> مزيف بدلا من السيرفر الصحيح .  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098966" y="3666653"/>
            <a:ext cx="10065576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ضمن الشبكة المحلية يمكن شن </a:t>
            </a:r>
            <a:r>
              <a:rPr lang="en-US" sz="2800" dirty="0" smtClean="0">
                <a:solidFill>
                  <a:schemeClr val="bg1"/>
                </a:solidFill>
              </a:rPr>
              <a:t>DNS Spoofing</a:t>
            </a:r>
            <a:r>
              <a:rPr lang="ar-SY" sz="2800" dirty="0" smtClean="0">
                <a:solidFill>
                  <a:schemeClr val="bg1"/>
                </a:solidFill>
              </a:rPr>
              <a:t> </a:t>
            </a:r>
            <a:r>
              <a:rPr lang="ar-SY" sz="2800" dirty="0" err="1" smtClean="0">
                <a:solidFill>
                  <a:schemeClr val="bg1"/>
                </a:solidFill>
              </a:rPr>
              <a:t>بناءا</a:t>
            </a:r>
            <a:r>
              <a:rPr lang="ar-SY" sz="2800" dirty="0" smtClean="0">
                <a:solidFill>
                  <a:schemeClr val="bg1"/>
                </a:solidFill>
              </a:rPr>
              <a:t> على ال</a:t>
            </a:r>
            <a:r>
              <a:rPr lang="en-US" sz="2800" dirty="0" smtClean="0">
                <a:solidFill>
                  <a:schemeClr val="bg1"/>
                </a:solidFill>
              </a:rPr>
              <a:t>ARP Spoofing</a:t>
            </a:r>
            <a:r>
              <a:rPr lang="ar-SY" sz="2800" dirty="0" smtClean="0">
                <a:solidFill>
                  <a:schemeClr val="bg1"/>
                </a:solidFill>
              </a:rPr>
              <a:t> ليتم </a:t>
            </a:r>
          </a:p>
          <a:p>
            <a:r>
              <a:rPr lang="ar-SY" sz="2800" dirty="0" smtClean="0">
                <a:solidFill>
                  <a:schemeClr val="bg1"/>
                </a:solidFill>
              </a:rPr>
              <a:t>اعتراض طلبات </a:t>
            </a:r>
            <a:r>
              <a:rPr lang="en-US" sz="2800" dirty="0" smtClean="0">
                <a:solidFill>
                  <a:schemeClr val="bg1"/>
                </a:solidFill>
              </a:rPr>
              <a:t>DNS</a:t>
            </a:r>
            <a:r>
              <a:rPr lang="ar-SY" sz="2800" dirty="0" smtClean="0">
                <a:solidFill>
                  <a:schemeClr val="bg1"/>
                </a:solidFill>
              </a:rPr>
              <a:t> ومن ثم تحويلها لسيرفر </a:t>
            </a:r>
            <a:r>
              <a:rPr lang="en-US" sz="2800" dirty="0" smtClean="0">
                <a:solidFill>
                  <a:schemeClr val="bg1"/>
                </a:solidFill>
              </a:rPr>
              <a:t>DNS</a:t>
            </a:r>
            <a:r>
              <a:rPr lang="ar-SY" sz="2800" dirty="0" smtClean="0">
                <a:solidFill>
                  <a:schemeClr val="bg1"/>
                </a:solidFill>
              </a:rPr>
              <a:t> مزور 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1462719" y="5085809"/>
            <a:ext cx="970182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هجمات </a:t>
            </a:r>
            <a:r>
              <a:rPr lang="en-US" sz="2800" dirty="0" smtClean="0">
                <a:solidFill>
                  <a:schemeClr val="bg1"/>
                </a:solidFill>
              </a:rPr>
              <a:t>DNS-Spoofing</a:t>
            </a:r>
            <a:r>
              <a:rPr lang="ar-SY" sz="2800" dirty="0" smtClean="0">
                <a:solidFill>
                  <a:schemeClr val="bg1"/>
                </a:solidFill>
              </a:rPr>
              <a:t> لن تعمل ضد المواقع التي تستخدم بروتوكول </a:t>
            </a:r>
            <a:r>
              <a:rPr lang="en-US" sz="2800" dirty="0" smtClean="0">
                <a:solidFill>
                  <a:schemeClr val="bg1"/>
                </a:solidFill>
              </a:rPr>
              <a:t>HTTPS</a:t>
            </a:r>
            <a:r>
              <a:rPr lang="ar-SY" sz="2800" dirty="0" smtClean="0">
                <a:solidFill>
                  <a:schemeClr val="bg1"/>
                </a:solidFill>
              </a:rPr>
              <a:t> </a:t>
            </a:r>
            <a:endParaRPr lang="ar-SY" sz="2800" dirty="0">
              <a:solidFill>
                <a:schemeClr val="bg1"/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81" y="5839485"/>
            <a:ext cx="3884446" cy="750555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5" y="153027"/>
            <a:ext cx="10836998" cy="6437013"/>
          </a:xfrm>
          <a:prstGeom prst="rect">
            <a:avLst/>
          </a:prstGeom>
        </p:spPr>
      </p:pic>
      <p:sp>
        <p:nvSpPr>
          <p:cNvPr id="10" name="عنصر نائب لرقم الشريحة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2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6392826" y="223285"/>
            <a:ext cx="5677786" cy="1212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ar-SY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الهدف من المشروع :</a:t>
            </a:r>
            <a:endParaRPr lang="ar-SY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743740" y="2169039"/>
            <a:ext cx="9558669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بمكتبة </a:t>
            </a:r>
            <a:r>
              <a:rPr lang="en-US" sz="2800" b="1" dirty="0" smtClean="0">
                <a:solidFill>
                  <a:schemeClr val="bg1"/>
                </a:solidFill>
              </a:rPr>
              <a:t>Scapy</a:t>
            </a:r>
            <a:r>
              <a:rPr lang="ar-SY" sz="2800" b="1" dirty="0" smtClean="0">
                <a:solidFill>
                  <a:schemeClr val="bg1"/>
                </a:solidFill>
              </a:rPr>
              <a:t> وكيفية استخدامها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Data Link</a:t>
            </a:r>
            <a:r>
              <a:rPr lang="ar-SY" sz="2800" b="1" dirty="0" smtClean="0">
                <a:solidFill>
                  <a:schemeClr val="bg1"/>
                </a:solidFill>
              </a:rPr>
              <a:t> وبناء أدوات تنفذ هذه الهجمات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Data Link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Application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Application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بشبكة </a:t>
            </a:r>
            <a:r>
              <a:rPr lang="en-US" sz="2800" b="1" dirty="0" smtClean="0">
                <a:solidFill>
                  <a:schemeClr val="bg1"/>
                </a:solidFill>
              </a:rPr>
              <a:t>TOR</a:t>
            </a:r>
            <a:r>
              <a:rPr lang="ar-SY" sz="2800" b="1" dirty="0" smtClean="0">
                <a:solidFill>
                  <a:schemeClr val="bg1"/>
                </a:solidFill>
              </a:rPr>
              <a:t> وكيفية كشف ال</a:t>
            </a:r>
            <a:r>
              <a:rPr lang="en-US" sz="2800" b="1" dirty="0" smtClean="0">
                <a:solidFill>
                  <a:schemeClr val="bg1"/>
                </a:solidFill>
              </a:rPr>
              <a:t>Traffic</a:t>
            </a:r>
            <a:r>
              <a:rPr lang="ar-SY" sz="2800" b="1" dirty="0" smtClean="0">
                <a:solidFill>
                  <a:schemeClr val="bg1"/>
                </a:solidFill>
              </a:rPr>
              <a:t>  الخاص بها .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نظام كشف تطفل يحقق الميزات السابقة .</a:t>
            </a:r>
            <a:endParaRPr lang="ar-SY" sz="2800" b="1" dirty="0">
              <a:solidFill>
                <a:schemeClr val="bg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" y="497943"/>
            <a:ext cx="11692433" cy="6060244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مستطيل 17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" y="1513605"/>
            <a:ext cx="11966310" cy="5140691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2326741" y="2390115"/>
            <a:ext cx="2969536" cy="3983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ستطيل 5"/>
          <p:cNvSpPr/>
          <p:nvPr/>
        </p:nvSpPr>
        <p:spPr>
          <a:xfrm>
            <a:off x="5390707" y="2390115"/>
            <a:ext cx="4348716" cy="3983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مستطيل 6"/>
          <p:cNvSpPr/>
          <p:nvPr/>
        </p:nvSpPr>
        <p:spPr>
          <a:xfrm>
            <a:off x="2200940" y="4327451"/>
            <a:ext cx="7825562" cy="2169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SY" sz="2800" b="1" dirty="0" smtClean="0">
                <a:solidFill>
                  <a:schemeClr val="tx1"/>
                </a:solidFill>
              </a:rPr>
              <a:t>بروتوكول </a:t>
            </a:r>
            <a:r>
              <a:rPr lang="en-US" sz="2800" b="1" dirty="0" smtClean="0">
                <a:solidFill>
                  <a:schemeClr val="tx1"/>
                </a:solidFill>
              </a:rPr>
              <a:t>IP</a:t>
            </a:r>
            <a:r>
              <a:rPr lang="ar-SY" sz="2800" b="1" dirty="0" smtClean="0">
                <a:solidFill>
                  <a:schemeClr val="tx1"/>
                </a:solidFill>
              </a:rPr>
              <a:t> :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IP(</a:t>
            </a:r>
            <a:r>
              <a:rPr lang="en-US" sz="20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victimIP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=packet[IP].</a:t>
            </a:r>
            <a:r>
              <a:rPr lang="en-US" sz="20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ar-SY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solidFill>
                  <a:schemeClr val="tx1"/>
                </a:solidFill>
              </a:rPr>
              <a:t>Dst</a:t>
            </a:r>
            <a:r>
              <a:rPr lang="ar-SY" sz="2800" b="1" dirty="0" smtClean="0">
                <a:solidFill>
                  <a:schemeClr val="tx1"/>
                </a:solidFill>
              </a:rPr>
              <a:t> </a:t>
            </a:r>
            <a:r>
              <a:rPr lang="ar-SY" sz="2800" dirty="0" smtClean="0">
                <a:solidFill>
                  <a:schemeClr val="tx1"/>
                </a:solidFill>
              </a:rPr>
              <a:t>: عنوان </a:t>
            </a:r>
            <a:r>
              <a:rPr lang="en-US" sz="2800" dirty="0" smtClean="0">
                <a:solidFill>
                  <a:schemeClr val="tx1"/>
                </a:solidFill>
              </a:rPr>
              <a:t>IP</a:t>
            </a:r>
            <a:r>
              <a:rPr lang="ar-SY" sz="2800" dirty="0" smtClean="0">
                <a:solidFill>
                  <a:schemeClr val="tx1"/>
                </a:solidFill>
              </a:rPr>
              <a:t> الضحية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tx1"/>
                </a:solidFill>
              </a:rPr>
              <a:t>Packet[IP]</a:t>
            </a:r>
            <a:r>
              <a:rPr lang="ar-SY" sz="2800" dirty="0" smtClean="0">
                <a:solidFill>
                  <a:schemeClr val="tx1"/>
                </a:solidFill>
              </a:rPr>
              <a:t> : عنوان </a:t>
            </a:r>
            <a:r>
              <a:rPr lang="en-US" sz="2800" dirty="0" smtClean="0">
                <a:solidFill>
                  <a:schemeClr val="tx1"/>
                </a:solidFill>
              </a:rPr>
              <a:t>IP</a:t>
            </a:r>
            <a:r>
              <a:rPr lang="ar-SY" sz="2800" dirty="0" smtClean="0">
                <a:solidFill>
                  <a:schemeClr val="tx1"/>
                </a:solidFill>
              </a:rPr>
              <a:t> الراوتر (</a:t>
            </a:r>
            <a:r>
              <a:rPr lang="en-US" sz="2800" dirty="0" smtClean="0">
                <a:solidFill>
                  <a:schemeClr val="tx1"/>
                </a:solidFill>
              </a:rPr>
              <a:t>Gateway</a:t>
            </a:r>
            <a:r>
              <a:rPr lang="ar-SY" sz="2800" dirty="0" smtClean="0">
                <a:solidFill>
                  <a:schemeClr val="tx1"/>
                </a:solidFill>
              </a:rPr>
              <a:t>)</a:t>
            </a:r>
          </a:p>
          <a:p>
            <a:endParaRPr lang="ar-SY" sz="2800" dirty="0">
              <a:solidFill>
                <a:schemeClr val="tx1"/>
              </a:solidFill>
            </a:endParaRPr>
          </a:p>
        </p:txBody>
      </p:sp>
      <p:sp>
        <p:nvSpPr>
          <p:cNvPr id="10" name="سهم لأعلى 9"/>
          <p:cNvSpPr/>
          <p:nvPr/>
        </p:nvSpPr>
        <p:spPr>
          <a:xfrm>
            <a:off x="3742660" y="2788467"/>
            <a:ext cx="340242" cy="1538984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2" name="سهم لأعلى 11"/>
          <p:cNvSpPr/>
          <p:nvPr/>
        </p:nvSpPr>
        <p:spPr>
          <a:xfrm>
            <a:off x="6868633" y="2788466"/>
            <a:ext cx="382772" cy="129548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3" name="مربع نص 12"/>
          <p:cNvSpPr txBox="1"/>
          <p:nvPr/>
        </p:nvSpPr>
        <p:spPr>
          <a:xfrm>
            <a:off x="1435396" y="4083950"/>
            <a:ext cx="10126618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UDP(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dport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=packet[UDP].sport, sport=packet[UDP].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dport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ar-SY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ar-SY" sz="1600" dirty="0"/>
          </a:p>
          <a:p>
            <a:r>
              <a:rPr lang="ar-SY" sz="2400" b="1" dirty="0"/>
              <a:t>بروتوكول </a:t>
            </a:r>
            <a:r>
              <a:rPr lang="en-US" sz="2400" b="1" dirty="0"/>
              <a:t>UDP</a:t>
            </a:r>
            <a:r>
              <a:rPr lang="ar-SY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Dport</a:t>
            </a:r>
            <a:r>
              <a:rPr lang="ar-SY" sz="2400" dirty="0"/>
              <a:t>: رقم المنفذ الهدف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Sport</a:t>
            </a:r>
            <a:r>
              <a:rPr lang="ar-SY" sz="2400" dirty="0"/>
              <a:t>: رقم المنفذ المصدر</a:t>
            </a:r>
          </a:p>
          <a:p>
            <a:endParaRPr lang="ar-SY" dirty="0"/>
          </a:p>
        </p:txBody>
      </p:sp>
      <p:sp>
        <p:nvSpPr>
          <p:cNvPr id="14" name="مستطيل 13"/>
          <p:cNvSpPr/>
          <p:nvPr/>
        </p:nvSpPr>
        <p:spPr>
          <a:xfrm>
            <a:off x="2200940" y="2788466"/>
            <a:ext cx="9361074" cy="46509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سهم لأعلى 14"/>
          <p:cNvSpPr/>
          <p:nvPr/>
        </p:nvSpPr>
        <p:spPr>
          <a:xfrm>
            <a:off x="5752214" y="3253563"/>
            <a:ext cx="746491" cy="830387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6" name="مربع نص 15"/>
          <p:cNvSpPr txBox="1"/>
          <p:nvPr/>
        </p:nvSpPr>
        <p:spPr>
          <a:xfrm>
            <a:off x="164857" y="4063327"/>
            <a:ext cx="11738343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en-US" sz="2000" dirty="0" smtClean="0"/>
          </a:p>
          <a:p>
            <a:r>
              <a:rPr lang="ar-SY" dirty="0"/>
              <a:t>(</a:t>
            </a:r>
            <a:r>
              <a:rPr lang="en-US" b="1" dirty="0"/>
              <a:t>DNS(id=packet[DNS].</a:t>
            </a:r>
            <a:r>
              <a:rPr lang="en-US" b="1" dirty="0" err="1"/>
              <a:t>id,qd</a:t>
            </a:r>
            <a:r>
              <a:rPr lang="en-US" b="1" dirty="0"/>
              <a:t>=packet[DNS].</a:t>
            </a:r>
            <a:r>
              <a:rPr lang="en-US" b="1" dirty="0" err="1"/>
              <a:t>qd,aa</a:t>
            </a:r>
            <a:r>
              <a:rPr lang="en-US" b="1" dirty="0"/>
              <a:t>=1,qr=1,an=DNSRR(</a:t>
            </a:r>
            <a:r>
              <a:rPr lang="en-US" b="1" dirty="0" err="1"/>
              <a:t>rrname</a:t>
            </a:r>
            <a:r>
              <a:rPr lang="en-US" b="1" dirty="0"/>
              <a:t>=packet[DNS].</a:t>
            </a:r>
            <a:r>
              <a:rPr lang="en-US" b="1" dirty="0" err="1"/>
              <a:t>qd.qname,ttl</a:t>
            </a:r>
            <a:r>
              <a:rPr lang="en-US" b="1" dirty="0"/>
              <a:t>=10,rdata=</a:t>
            </a:r>
            <a:r>
              <a:rPr lang="en-US" b="1" dirty="0" err="1"/>
              <a:t>targetIP</a:t>
            </a:r>
            <a:r>
              <a:rPr lang="en-US" b="1" dirty="0"/>
              <a:t>)</a:t>
            </a:r>
          </a:p>
          <a:p>
            <a:endParaRPr lang="ar-SY" sz="2000" dirty="0" smtClean="0"/>
          </a:p>
          <a:p>
            <a:r>
              <a:rPr lang="ar-SY" sz="2000" dirty="0" smtClean="0"/>
              <a:t>بروتوكول </a:t>
            </a:r>
            <a:r>
              <a:rPr lang="en-US" sz="2000" dirty="0" smtClean="0"/>
              <a:t>DNS</a:t>
            </a:r>
            <a:r>
              <a:rPr lang="ar-SY" sz="2000" dirty="0" smtClean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Id</a:t>
            </a:r>
            <a:r>
              <a:rPr lang="ar-SY" sz="2000" dirty="0" smtClean="0"/>
              <a:t>: رقم </a:t>
            </a:r>
            <a:r>
              <a:rPr lang="en-US" sz="2000" dirty="0" smtClean="0"/>
              <a:t>id</a:t>
            </a:r>
            <a:r>
              <a:rPr lang="ar-SY" sz="2000" dirty="0" smtClean="0"/>
              <a:t> الخاص بالطلب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qr</a:t>
            </a:r>
            <a:r>
              <a:rPr lang="ar-SY" sz="2000" dirty="0" smtClean="0"/>
              <a:t>: </a:t>
            </a:r>
            <a:r>
              <a:rPr lang="en-US" sz="2000" dirty="0" smtClean="0"/>
              <a:t>Query/Response</a:t>
            </a:r>
            <a:r>
              <a:rPr lang="ar-SY" sz="2000" dirty="0" smtClean="0"/>
              <a:t> تحدد النوع (1=</a:t>
            </a:r>
            <a:r>
              <a:rPr lang="en-US" sz="2000" dirty="0" smtClean="0"/>
              <a:t>Response</a:t>
            </a:r>
            <a:r>
              <a:rPr lang="ar-SY" sz="2000" dirty="0" smtClean="0"/>
              <a:t> و 0=</a:t>
            </a:r>
            <a:r>
              <a:rPr lang="en-US" sz="2000" dirty="0" smtClean="0"/>
              <a:t>Query</a:t>
            </a:r>
            <a:r>
              <a:rPr lang="ar-SY" sz="2000" dirty="0" smtClean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aa</a:t>
            </a:r>
            <a:r>
              <a:rPr lang="ar-SY" sz="2000" dirty="0" smtClean="0"/>
              <a:t>:</a:t>
            </a:r>
            <a:r>
              <a:rPr lang="en-US" sz="2000" dirty="0" smtClean="0"/>
              <a:t> Authoritative</a:t>
            </a:r>
            <a:r>
              <a:rPr lang="en-US" sz="2000" dirty="0"/>
              <a:t>, </a:t>
            </a:r>
            <a:r>
              <a:rPr lang="en-US" sz="2000" dirty="0" smtClean="0"/>
              <a:t>Answer</a:t>
            </a:r>
            <a:r>
              <a:rPr lang="ar-SY" sz="2000" dirty="0" smtClean="0"/>
              <a:t> </a:t>
            </a:r>
            <a:r>
              <a:rPr lang="ar-SY" sz="2000" dirty="0" err="1" smtClean="0"/>
              <a:t>للوثوقية</a:t>
            </a:r>
            <a:r>
              <a:rPr lang="ar-SY" sz="2000" dirty="0" smtClean="0"/>
              <a:t> (0=</a:t>
            </a:r>
            <a:r>
              <a:rPr lang="ar-SY" sz="2000" dirty="0"/>
              <a:t> غير </a:t>
            </a:r>
            <a:r>
              <a:rPr lang="ar-SY" sz="2000" dirty="0" smtClean="0"/>
              <a:t>موثوق , 1= موثوق)</a:t>
            </a:r>
            <a:endParaRPr lang="en-US" sz="2000" dirty="0"/>
          </a:p>
          <a:p>
            <a:r>
              <a:rPr lang="en-US" b="1" dirty="0" smtClean="0"/>
              <a:t> </a:t>
            </a:r>
            <a:r>
              <a:rPr lang="ar-SY" b="1" dirty="0" smtClean="0"/>
              <a:t> </a:t>
            </a:r>
            <a:endParaRPr lang="ar-SY" sz="2000" dirty="0"/>
          </a:p>
        </p:txBody>
      </p:sp>
      <p:sp>
        <p:nvSpPr>
          <p:cNvPr id="17" name="مستطيل 16"/>
          <p:cNvSpPr/>
          <p:nvPr/>
        </p:nvSpPr>
        <p:spPr>
          <a:xfrm>
            <a:off x="882502" y="3253563"/>
            <a:ext cx="2636875" cy="40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5" y="1519932"/>
            <a:ext cx="7432895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" y="180753"/>
            <a:ext cx="11972261" cy="6549656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498756" y="49794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(DNS-Spoofing)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24"/>
            <a:ext cx="12182788" cy="64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520022" y="391618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(Port-Scan)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2115986" y="1786270"/>
            <a:ext cx="8835550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هي القيام بتأسيس اتصال منفذ بعد منفذ مع جهاز ما , ليتم بعدها سرد المنافذ المفتوحة والمغلقة والمفلترة </a:t>
            </a:r>
            <a:r>
              <a:rPr lang="ar-SY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فحص المنافذ قد يستخدم من قبل مدير الشبكة او مدير القسم وأيضا يمكن استخدامها بشكل غير قانوني من خلال فحص المنافذ لأجهزة غير مصرح </a:t>
            </a:r>
            <a:r>
              <a:rPr lang="ar-SY" sz="2400" dirty="0" smtClean="0">
                <a:solidFill>
                  <a:schemeClr val="bg1"/>
                </a:solidFill>
              </a:rPr>
              <a:t>فحصها</a:t>
            </a: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هذه </a:t>
            </a:r>
            <a:r>
              <a:rPr lang="ar-SY" sz="2400" dirty="0">
                <a:solidFill>
                  <a:schemeClr val="bg1"/>
                </a:solidFill>
              </a:rPr>
              <a:t>العملية </a:t>
            </a:r>
            <a:r>
              <a:rPr lang="ar-SY" sz="2400" dirty="0" smtClean="0">
                <a:solidFill>
                  <a:schemeClr val="bg1"/>
                </a:solidFill>
              </a:rPr>
              <a:t>تسبب</a:t>
            </a:r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الكثير من الازدحام داخل الشبكة في حال كان مجال الفحص كبيرا فضلا عن اثارة أنظمة كشف التطفل في حال كان الفحص تسلسلي والفارق الزمني بين كل فحص واخر متساوي </a:t>
            </a: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تقسم أدوات فحص المنافذ لقسمين :</a:t>
            </a:r>
            <a:br>
              <a:rPr lang="ar-SY" sz="2400" dirty="0">
                <a:solidFill>
                  <a:schemeClr val="bg1"/>
                </a:solidFill>
              </a:rPr>
            </a:br>
            <a:r>
              <a:rPr lang="ar-SY" sz="2400" dirty="0" smtClean="0">
                <a:solidFill>
                  <a:schemeClr val="bg1"/>
                </a:solidFill>
              </a:rPr>
              <a:t>        -  أدوات </a:t>
            </a:r>
            <a:r>
              <a:rPr lang="ar-SY" sz="2400" dirty="0">
                <a:solidFill>
                  <a:schemeClr val="bg1"/>
                </a:solidFill>
              </a:rPr>
              <a:t>تعتمد على بروتوكول . </a:t>
            </a:r>
            <a:r>
              <a:rPr lang="en-US" sz="2400" dirty="0">
                <a:solidFill>
                  <a:schemeClr val="bg1"/>
                </a:solidFill>
              </a:rPr>
              <a:t>TCP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lang="ar-SY" sz="2400" dirty="0" smtClean="0">
                <a:solidFill>
                  <a:schemeClr val="bg1"/>
                </a:solidFill>
              </a:rPr>
              <a:t>      </a:t>
            </a:r>
            <a:r>
              <a:rPr lang="ar-SY" sz="2400" dirty="0">
                <a:solidFill>
                  <a:schemeClr val="bg1"/>
                </a:solidFill>
              </a:rPr>
              <a:t>- </a:t>
            </a:r>
            <a:r>
              <a:rPr lang="ar-SY" sz="2400" dirty="0" smtClean="0">
                <a:solidFill>
                  <a:schemeClr val="bg1"/>
                </a:solidFill>
              </a:rPr>
              <a:t> أدوات </a:t>
            </a:r>
            <a:r>
              <a:rPr lang="ar-SY" sz="2400" dirty="0">
                <a:solidFill>
                  <a:schemeClr val="bg1"/>
                </a:solidFill>
              </a:rPr>
              <a:t>تعتمد على بروتوكول . </a:t>
            </a:r>
            <a:r>
              <a:rPr lang="en-US" sz="2400" dirty="0">
                <a:solidFill>
                  <a:schemeClr val="bg1"/>
                </a:solidFill>
              </a:rPr>
              <a:t>UDP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ar-SY" sz="2400" dirty="0" smtClean="0"/>
              <a:t/>
            </a:r>
            <a:br>
              <a:rPr lang="ar-SY" sz="2400" dirty="0" smtClean="0"/>
            </a:b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3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509389" y="412883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(Port-Scan)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8" y="1603078"/>
            <a:ext cx="10675088" cy="4957209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2360533" y="221497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(Port-Scan)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0569476" y="1818167"/>
            <a:ext cx="53091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67832" y="2339161"/>
            <a:ext cx="10632559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TCP Connect Scan</a:t>
            </a:r>
            <a:r>
              <a:rPr lang="ar-SY" sz="2400" b="1" dirty="0" smtClean="0">
                <a:solidFill>
                  <a:schemeClr val="bg1"/>
                </a:solidFill>
              </a:rPr>
              <a:t> : </a:t>
            </a:r>
            <a:r>
              <a:rPr lang="ar-SY" sz="2400" dirty="0" smtClean="0">
                <a:solidFill>
                  <a:schemeClr val="bg1"/>
                </a:solidFill>
              </a:rPr>
              <a:t>يتم انشاء مصافحة ثلاثية في حال كان الرد (</a:t>
            </a:r>
            <a:r>
              <a:rPr lang="en-US" sz="2400" dirty="0" smtClean="0">
                <a:solidFill>
                  <a:schemeClr val="bg1"/>
                </a:solidFill>
              </a:rPr>
              <a:t> ACK + SYN </a:t>
            </a:r>
            <a:r>
              <a:rPr lang="ar-SY" sz="2400" dirty="0" smtClean="0">
                <a:solidFill>
                  <a:schemeClr val="bg1"/>
                </a:solidFill>
              </a:rPr>
              <a:t>المنفذ مفتوح)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TCP Stealth Scan</a:t>
            </a:r>
            <a:r>
              <a:rPr lang="ar-SY" sz="2400" b="1" dirty="0" smtClean="0">
                <a:solidFill>
                  <a:schemeClr val="bg1"/>
                </a:solidFill>
              </a:rPr>
              <a:t> : </a:t>
            </a:r>
            <a:r>
              <a:rPr lang="ar-SY" sz="2400" dirty="0" smtClean="0">
                <a:solidFill>
                  <a:schemeClr val="bg1"/>
                </a:solidFill>
              </a:rPr>
              <a:t>مشابه للتقنية السابقة لكن المستخدم لا يرسل </a:t>
            </a:r>
            <a:r>
              <a:rPr lang="en-US" sz="2400" dirty="0" smtClean="0">
                <a:solidFill>
                  <a:schemeClr val="bg1"/>
                </a:solidFill>
              </a:rPr>
              <a:t>ACK</a:t>
            </a:r>
            <a:r>
              <a:rPr lang="ar-SY" sz="2400" dirty="0" smtClean="0">
                <a:solidFill>
                  <a:schemeClr val="bg1"/>
                </a:solidFill>
              </a:rPr>
              <a:t> فقط </a:t>
            </a:r>
            <a:r>
              <a:rPr lang="en-US" sz="2400" dirty="0" smtClean="0">
                <a:solidFill>
                  <a:schemeClr val="bg1"/>
                </a:solidFill>
              </a:rPr>
              <a:t>RST</a:t>
            </a:r>
            <a:r>
              <a:rPr lang="ar-SY" sz="2400" dirty="0" smtClean="0">
                <a:solidFill>
                  <a:schemeClr val="bg1"/>
                </a:solidFill>
              </a:rPr>
              <a:t> 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Xmas Scan</a:t>
            </a:r>
            <a:r>
              <a:rPr lang="ar-SY" sz="2400" b="1" dirty="0" smtClean="0">
                <a:solidFill>
                  <a:schemeClr val="bg1"/>
                </a:solidFill>
              </a:rPr>
              <a:t>: </a:t>
            </a:r>
            <a:r>
              <a:rPr lang="ar-SY" sz="2400" dirty="0" smtClean="0">
                <a:solidFill>
                  <a:schemeClr val="bg1"/>
                </a:solidFill>
              </a:rPr>
              <a:t>يرسل الزبون رسالة تحوي المنفذ مع الاعلام (</a:t>
            </a:r>
            <a:r>
              <a:rPr lang="en-US" sz="2400" dirty="0" smtClean="0">
                <a:solidFill>
                  <a:schemeClr val="bg1"/>
                </a:solidFill>
              </a:rPr>
              <a:t>PSH </a:t>
            </a:r>
            <a:r>
              <a:rPr lang="en-US" sz="2400" dirty="0">
                <a:solidFill>
                  <a:schemeClr val="bg1"/>
                </a:solidFill>
              </a:rPr>
              <a:t>, FIN , URG </a:t>
            </a:r>
            <a:r>
              <a:rPr lang="ar-SY" sz="2400" dirty="0" smtClean="0">
                <a:solidFill>
                  <a:schemeClr val="bg1"/>
                </a:solidFill>
              </a:rPr>
              <a:t> ) 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FIN Scan 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ar-SY" sz="2400" b="1" dirty="0">
                <a:solidFill>
                  <a:schemeClr val="bg1"/>
                </a:solidFill>
              </a:rPr>
              <a:t>:  </a:t>
            </a:r>
            <a:r>
              <a:rPr lang="ar-SY" sz="2400" dirty="0">
                <a:solidFill>
                  <a:schemeClr val="bg1"/>
                </a:solidFill>
              </a:rPr>
              <a:t>في هذا النوع يتم وضع العلم  </a:t>
            </a:r>
            <a:r>
              <a:rPr lang="en-US" sz="2400" dirty="0" smtClean="0">
                <a:solidFill>
                  <a:schemeClr val="bg1"/>
                </a:solidFill>
              </a:rPr>
              <a:t>FIN</a:t>
            </a:r>
            <a:r>
              <a:rPr lang="ar-SY" sz="2400" dirty="0" smtClean="0">
                <a:solidFill>
                  <a:schemeClr val="bg1"/>
                </a:solidFill>
              </a:rPr>
              <a:t> في </a:t>
            </a:r>
            <a:r>
              <a:rPr lang="ar-SY" sz="2400" dirty="0">
                <a:solidFill>
                  <a:schemeClr val="bg1"/>
                </a:solidFill>
              </a:rPr>
              <a:t>رزمة  </a:t>
            </a:r>
            <a:r>
              <a:rPr lang="en-US" sz="2400" dirty="0" smtClean="0">
                <a:solidFill>
                  <a:schemeClr val="bg1"/>
                </a:solidFill>
              </a:rPr>
              <a:t>TCP</a:t>
            </a:r>
            <a:r>
              <a:rPr lang="ar-SY" sz="2400" dirty="0" smtClean="0">
                <a:solidFill>
                  <a:schemeClr val="bg1"/>
                </a:solidFill>
              </a:rPr>
              <a:t> مع </a:t>
            </a:r>
            <a:r>
              <a:rPr lang="ar-SY" sz="2400" dirty="0">
                <a:solidFill>
                  <a:schemeClr val="bg1"/>
                </a:solidFill>
              </a:rPr>
              <a:t>رقم المنفذ وترسل </a:t>
            </a:r>
            <a:r>
              <a:rPr lang="ar-SY" sz="2400" dirty="0" smtClean="0">
                <a:solidFill>
                  <a:schemeClr val="bg1"/>
                </a:solidFill>
              </a:rPr>
              <a:t>للمخدم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Null Scan</a:t>
            </a:r>
            <a:r>
              <a:rPr lang="ar-SY" sz="2400" b="1" dirty="0" smtClean="0">
                <a:solidFill>
                  <a:schemeClr val="bg1"/>
                </a:solidFill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في هذا النوع لا يوضع أي علم ضمن رزمة ال </a:t>
            </a:r>
            <a:r>
              <a:rPr lang="en-US" sz="2400" dirty="0">
                <a:solidFill>
                  <a:schemeClr val="bg1"/>
                </a:solidFill>
              </a:rPr>
              <a:t>TCP</a:t>
            </a:r>
            <a:r>
              <a:rPr lang="ar-SY" sz="2400" dirty="0">
                <a:solidFill>
                  <a:schemeClr val="bg1"/>
                </a:solidFill>
              </a:rPr>
              <a:t>المرسلة (فقط يتم وضع رقم المنفذ</a:t>
            </a:r>
            <a:r>
              <a:rPr lang="ar-SY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TCP ACK Scan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ar-SY" sz="2400" b="1" dirty="0">
                <a:solidFill>
                  <a:schemeClr val="bg1"/>
                </a:solidFill>
              </a:rPr>
              <a:t>: </a:t>
            </a:r>
            <a:r>
              <a:rPr lang="ar-SY" sz="2400" dirty="0">
                <a:solidFill>
                  <a:schemeClr val="bg1"/>
                </a:solidFill>
              </a:rPr>
              <a:t>هذا النوع من الفحص لا يستخدم لإيجاد المنافذ المفتوحة او المغلقة بل يستخدم من اجل معرفة هل يوجد جدار ناري </a:t>
            </a:r>
            <a:r>
              <a:rPr lang="ar-SY" sz="2400" dirty="0" smtClean="0">
                <a:solidFill>
                  <a:schemeClr val="bg1"/>
                </a:solidFill>
              </a:rPr>
              <a:t>بين المهاجم </a:t>
            </a:r>
            <a:r>
              <a:rPr lang="ar-SY" sz="2400" dirty="0">
                <a:solidFill>
                  <a:schemeClr val="bg1"/>
                </a:solidFill>
              </a:rPr>
              <a:t>والمخدم ام </a:t>
            </a:r>
            <a:r>
              <a:rPr lang="ar-SY" sz="2400" dirty="0" smtClean="0">
                <a:solidFill>
                  <a:schemeClr val="bg1"/>
                </a:solidFill>
              </a:rPr>
              <a:t>لا (يتم ارسال رقم المنفذ مع </a:t>
            </a:r>
            <a:r>
              <a:rPr lang="en-US" sz="2400" dirty="0" smtClean="0">
                <a:solidFill>
                  <a:schemeClr val="bg1"/>
                </a:solidFill>
              </a:rPr>
              <a:t>ACK</a:t>
            </a:r>
            <a:r>
              <a:rPr lang="ar-SY" sz="2400" dirty="0" smtClean="0">
                <a:solidFill>
                  <a:schemeClr val="bg1"/>
                </a:solidFill>
              </a:rPr>
              <a:t>) </a:t>
            </a:r>
            <a:r>
              <a:rPr lang="ar-SY" sz="2400" b="1" dirty="0" smtClean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TCP Window Scan</a:t>
            </a:r>
            <a:r>
              <a:rPr lang="ar-SY" sz="2400" b="1" dirty="0">
                <a:solidFill>
                  <a:schemeClr val="bg1"/>
                </a:solidFill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في هذا النوع يتم استخدام نفس الطريقة </a:t>
            </a:r>
            <a:r>
              <a:rPr lang="ar-SY" sz="2400" dirty="0" smtClean="0">
                <a:solidFill>
                  <a:schemeClr val="bg1"/>
                </a:solidFill>
              </a:rPr>
              <a:t>في </a:t>
            </a:r>
            <a:r>
              <a:rPr lang="en-US" sz="2400" dirty="0" smtClean="0">
                <a:solidFill>
                  <a:schemeClr val="bg1"/>
                </a:solidFill>
              </a:rPr>
              <a:t>TCP ACK Scan</a:t>
            </a:r>
            <a:r>
              <a:rPr lang="ar-SY" sz="2400" dirty="0" smtClean="0">
                <a:solidFill>
                  <a:schemeClr val="bg1"/>
                </a:solidFill>
              </a:rPr>
              <a:t> ولكن عندما يتم استلام الرد يتم فحص حجم النافذة </a:t>
            </a:r>
            <a:r>
              <a:rPr lang="en-US" sz="2400" dirty="0" smtClean="0">
                <a:solidFill>
                  <a:schemeClr val="bg1"/>
                </a:solidFill>
              </a:rPr>
              <a:t>window size</a:t>
            </a:r>
            <a:endParaRPr lang="ar-SY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7041709" y="1384975"/>
            <a:ext cx="461228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تقنيات الفحص باستخدام بروتوكول </a:t>
            </a:r>
            <a:r>
              <a:rPr lang="en-US" sz="2400" dirty="0" smtClean="0">
                <a:solidFill>
                  <a:schemeClr val="bg1"/>
                </a:solidFill>
              </a:rPr>
              <a:t>TCP</a:t>
            </a:r>
            <a:r>
              <a:rPr lang="ar-SY" sz="2400" dirty="0" smtClean="0">
                <a:solidFill>
                  <a:schemeClr val="bg1"/>
                </a:solidFill>
              </a:rPr>
              <a:t> :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360533" y="221497"/>
            <a:ext cx="707054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(Port-Scan)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78702" y="1339701"/>
            <a:ext cx="11307967" cy="60016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الفحص باستخدام بروتوكول </a:t>
            </a:r>
            <a:r>
              <a:rPr lang="en-US" sz="2400" dirty="0" smtClean="0">
                <a:solidFill>
                  <a:schemeClr val="bg1"/>
                </a:solidFill>
              </a:rPr>
              <a:t>UDP</a:t>
            </a:r>
            <a:r>
              <a:rPr lang="ar-SY" sz="2400" dirty="0" smtClean="0">
                <a:solidFill>
                  <a:schemeClr val="bg1"/>
                </a:solidFill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ان بروتوكول </a:t>
            </a:r>
            <a:r>
              <a:rPr lang="en-US" sz="2400" dirty="0" smtClean="0">
                <a:solidFill>
                  <a:schemeClr val="bg1"/>
                </a:solidFill>
              </a:rPr>
              <a:t> UDP</a:t>
            </a:r>
            <a:r>
              <a:rPr lang="ar-SY" sz="2400" dirty="0">
                <a:solidFill>
                  <a:schemeClr val="bg1"/>
                </a:solidFill>
              </a:rPr>
              <a:t>غير موثوق أي انه لا ينشأ وصلة الاتصال بين </a:t>
            </a:r>
            <a:endParaRPr lang="ar-SY" sz="2400" dirty="0" smtClean="0">
              <a:solidFill>
                <a:schemeClr val="bg1"/>
              </a:solidFill>
            </a:endParaRP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الجهازين </a:t>
            </a:r>
            <a:r>
              <a:rPr lang="ar-SY" sz="2400" dirty="0">
                <a:solidFill>
                  <a:schemeClr val="bg1"/>
                </a:solidFill>
              </a:rPr>
              <a:t>قبل نقل </a:t>
            </a:r>
            <a:r>
              <a:rPr lang="en-US" sz="2400" dirty="0" smtClean="0">
                <a:solidFill>
                  <a:schemeClr val="bg1"/>
                </a:solidFill>
              </a:rPr>
              <a:t>Data</a:t>
            </a:r>
            <a:r>
              <a:rPr lang="ar-SY" sz="2400" dirty="0" smtClean="0">
                <a:solidFill>
                  <a:schemeClr val="bg1"/>
                </a:solidFill>
              </a:rPr>
              <a:t> .</a:t>
            </a: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>
                <a:solidFill>
                  <a:schemeClr val="bg1"/>
                </a:solidFill>
              </a:rPr>
              <a:t>عندما يتم ارسال </a:t>
            </a:r>
            <a:r>
              <a:rPr lang="ar-SY" sz="2400" dirty="0" smtClean="0">
                <a:solidFill>
                  <a:schemeClr val="bg1"/>
                </a:solidFill>
              </a:rPr>
              <a:t>الرزم باستخدام </a:t>
            </a:r>
            <a:r>
              <a:rPr lang="ar-SY" sz="2400" dirty="0">
                <a:solidFill>
                  <a:schemeClr val="bg1"/>
                </a:solidFill>
              </a:rPr>
              <a:t>بروتوكول </a:t>
            </a:r>
            <a:r>
              <a:rPr lang="en-US" sz="2400" dirty="0" smtClean="0">
                <a:solidFill>
                  <a:schemeClr val="bg1"/>
                </a:solidFill>
              </a:rPr>
              <a:t> UDP</a:t>
            </a:r>
            <a:r>
              <a:rPr lang="ar-SY" sz="2400" dirty="0">
                <a:solidFill>
                  <a:schemeClr val="bg1"/>
                </a:solidFill>
              </a:rPr>
              <a:t>يفترض ان الجهاز الهدف متاح </a:t>
            </a:r>
            <a:r>
              <a:rPr lang="ar-SY" sz="2400" dirty="0" smtClean="0">
                <a:solidFill>
                  <a:schemeClr val="bg1"/>
                </a:solidFill>
              </a:rPr>
              <a:t>.  </a:t>
            </a:r>
            <a:r>
              <a:rPr lang="ar-SY" sz="2400" dirty="0">
                <a:solidFill>
                  <a:schemeClr val="bg1"/>
                </a:solidFill>
              </a:rPr>
              <a:t>و يتم ارسال رزمة </a:t>
            </a:r>
            <a:r>
              <a:rPr lang="en-US" sz="2400" dirty="0" smtClean="0">
                <a:solidFill>
                  <a:schemeClr val="bg1"/>
                </a:solidFill>
              </a:rPr>
              <a:t>UDP</a:t>
            </a:r>
            <a:endParaRPr lang="ar-SY" sz="2400" dirty="0" smtClean="0">
              <a:solidFill>
                <a:schemeClr val="bg1"/>
              </a:solidFill>
            </a:endParaRP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 مع </a:t>
            </a:r>
            <a:r>
              <a:rPr lang="ar-SY" sz="2400" dirty="0">
                <a:solidFill>
                  <a:schemeClr val="bg1"/>
                </a:solidFill>
              </a:rPr>
              <a:t>رقم المنفذ فإن كان رد </a:t>
            </a:r>
            <a:r>
              <a:rPr lang="ar-SY" sz="2400" dirty="0" smtClean="0">
                <a:solidFill>
                  <a:schemeClr val="bg1"/>
                </a:solidFill>
              </a:rPr>
              <a:t>المخدم  رزمة </a:t>
            </a:r>
            <a:r>
              <a:rPr lang="en-US" sz="2400" dirty="0" smtClean="0">
                <a:solidFill>
                  <a:schemeClr val="bg1"/>
                </a:solidFill>
              </a:rPr>
              <a:t>UDP</a:t>
            </a:r>
            <a:r>
              <a:rPr lang="ar-SY" sz="2400" dirty="0" smtClean="0">
                <a:solidFill>
                  <a:schemeClr val="bg1"/>
                </a:solidFill>
              </a:rPr>
              <a:t> فقط </a:t>
            </a:r>
            <a:r>
              <a:rPr lang="ar-SY" sz="2400" dirty="0">
                <a:solidFill>
                  <a:schemeClr val="bg1"/>
                </a:solidFill>
              </a:rPr>
              <a:t>عندها يكون المنفذ مفتوح </a:t>
            </a:r>
            <a:endParaRPr lang="ar-SY" sz="2400" dirty="0" smtClean="0">
              <a:solidFill>
                <a:schemeClr val="bg1"/>
              </a:solidFill>
            </a:endParaRPr>
          </a:p>
          <a:p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اما في حال كان الرد برزمة </a:t>
            </a:r>
            <a:r>
              <a:rPr lang="en-US" sz="2400" dirty="0" smtClean="0">
                <a:solidFill>
                  <a:schemeClr val="bg1"/>
                </a:solidFill>
              </a:rPr>
              <a:t>UDP</a:t>
            </a:r>
            <a:r>
              <a:rPr lang="ar-SY" sz="2400" dirty="0" smtClean="0">
                <a:solidFill>
                  <a:schemeClr val="bg1"/>
                </a:solidFill>
              </a:rPr>
              <a:t> مع </a:t>
            </a:r>
            <a:r>
              <a:rPr lang="ar-SY" sz="2400" dirty="0">
                <a:solidFill>
                  <a:schemeClr val="bg1"/>
                </a:solidFill>
              </a:rPr>
              <a:t>خطأ </a:t>
            </a:r>
            <a:r>
              <a:rPr lang="en-US" sz="2400" dirty="0" smtClean="0">
                <a:solidFill>
                  <a:schemeClr val="bg1"/>
                </a:solidFill>
              </a:rPr>
              <a:t>ICMP</a:t>
            </a:r>
            <a:r>
              <a:rPr lang="ar-SY" sz="2400" dirty="0" smtClean="0">
                <a:solidFill>
                  <a:schemeClr val="bg1"/>
                </a:solidFill>
              </a:rPr>
              <a:t> برقم 3 (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Port </a:t>
            </a:r>
            <a:r>
              <a:rPr lang="en-US" sz="2400" i="1" dirty="0">
                <a:solidFill>
                  <a:schemeClr val="bg1"/>
                </a:solidFill>
              </a:rPr>
              <a:t>Unreachable </a:t>
            </a:r>
            <a:r>
              <a:rPr lang="ar-SY" sz="2400" dirty="0" smtClean="0">
                <a:solidFill>
                  <a:schemeClr val="bg1"/>
                </a:solidFill>
              </a:rPr>
              <a:t>) </a:t>
            </a:r>
            <a:r>
              <a:rPr lang="ar-SY" sz="2400" dirty="0">
                <a:solidFill>
                  <a:schemeClr val="bg1"/>
                </a:solidFill>
              </a:rPr>
              <a:t>مع الرمز 1عندها </a:t>
            </a:r>
            <a:r>
              <a:rPr lang="ar-SY" sz="2400" dirty="0" smtClean="0">
                <a:solidFill>
                  <a:schemeClr val="bg1"/>
                </a:solidFill>
              </a:rPr>
              <a:t>المنفذ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مغلق .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</a:t>
            </a:r>
            <a:endParaRPr lang="ar-SY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اما </a:t>
            </a:r>
            <a:r>
              <a:rPr lang="ar-SY" sz="2400" dirty="0">
                <a:solidFill>
                  <a:schemeClr val="bg1"/>
                </a:solidFill>
              </a:rPr>
              <a:t>في حال كان الرد برزمة </a:t>
            </a:r>
            <a:r>
              <a:rPr lang="en-US" sz="2400" dirty="0" smtClean="0">
                <a:solidFill>
                  <a:schemeClr val="bg1"/>
                </a:solidFill>
              </a:rPr>
              <a:t> UDP</a:t>
            </a:r>
            <a:r>
              <a:rPr lang="ar-SY" sz="2400" dirty="0">
                <a:solidFill>
                  <a:schemeClr val="bg1"/>
                </a:solidFill>
              </a:rPr>
              <a:t>مع رقم خطأ 1 </a:t>
            </a:r>
            <a:r>
              <a:rPr lang="en-US" sz="2400" dirty="0" smtClean="0">
                <a:solidFill>
                  <a:schemeClr val="bg1"/>
                </a:solidFill>
              </a:rPr>
              <a:t>ICMP</a:t>
            </a:r>
            <a:r>
              <a:rPr lang="ar-SY" sz="2400" dirty="0" smtClean="0">
                <a:solidFill>
                  <a:schemeClr val="bg1"/>
                </a:solidFill>
              </a:rPr>
              <a:t> مع </a:t>
            </a:r>
            <a:r>
              <a:rPr lang="ar-SY" sz="2400" dirty="0">
                <a:solidFill>
                  <a:schemeClr val="bg1"/>
                </a:solidFill>
              </a:rPr>
              <a:t>الرموز : </a:t>
            </a:r>
            <a:r>
              <a:rPr lang="ar-SY" sz="2400" dirty="0" smtClean="0">
                <a:solidFill>
                  <a:schemeClr val="bg1"/>
                </a:solidFill>
              </a:rPr>
              <a:t>1,2,9,10 او </a:t>
            </a:r>
            <a:r>
              <a:rPr lang="ar-SY" sz="2400" dirty="0">
                <a:solidFill>
                  <a:schemeClr val="bg1"/>
                </a:solidFill>
              </a:rPr>
              <a:t>الرمز : 41عندها يكون </a:t>
            </a:r>
            <a:endParaRPr lang="ar-SY" sz="2400" dirty="0" smtClean="0">
              <a:solidFill>
                <a:schemeClr val="bg1"/>
              </a:solidFill>
            </a:endParaRPr>
          </a:p>
          <a:p>
            <a:r>
              <a:rPr lang="ar-SY" sz="2400" dirty="0" smtClean="0">
                <a:solidFill>
                  <a:schemeClr val="bg1"/>
                </a:solidFill>
              </a:rPr>
              <a:t>   المنفذ مفلتر </a:t>
            </a:r>
          </a:p>
          <a:p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في حال لم نتلقى ردا من المخدم عندها نكون امام خيارين اما ان يكون المنفذ مفتوح او ان يكون مفلتر ولا </a:t>
            </a:r>
            <a:r>
              <a:rPr lang="ar-SY" sz="2400" dirty="0" smtClean="0">
                <a:solidFill>
                  <a:schemeClr val="bg1"/>
                </a:solidFill>
              </a:rPr>
              <a:t>يمكننا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تحديد حالة المنفذ </a:t>
            </a:r>
            <a:r>
              <a:rPr lang="ar-SY" sz="2400" dirty="0">
                <a:solidFill>
                  <a:schemeClr val="bg1"/>
                </a:solidFill>
              </a:rPr>
              <a:t>عندها </a:t>
            </a:r>
            <a:r>
              <a:rPr lang="ar-SY" sz="2400" dirty="0"/>
              <a:t/>
            </a:r>
            <a:br>
              <a:rPr lang="ar-SY" sz="2400" dirty="0"/>
            </a:br>
            <a:r>
              <a:rPr lang="ar-SY" sz="2400" dirty="0"/>
              <a:t/>
            </a:r>
            <a:br>
              <a:rPr lang="ar-SY" sz="2400" dirty="0"/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0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ربع نص 8"/>
          <p:cNvSpPr txBox="1"/>
          <p:nvPr/>
        </p:nvSpPr>
        <p:spPr>
          <a:xfrm>
            <a:off x="1523114" y="1935122"/>
            <a:ext cx="9558669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بمكتبة </a:t>
            </a:r>
            <a:r>
              <a:rPr lang="en-US" sz="2800" b="1" dirty="0" smtClean="0">
                <a:solidFill>
                  <a:schemeClr val="bg1"/>
                </a:solidFill>
              </a:rPr>
              <a:t>Scapy</a:t>
            </a:r>
            <a:r>
              <a:rPr lang="ar-SY" sz="2800" b="1" dirty="0" smtClean="0">
                <a:solidFill>
                  <a:schemeClr val="bg1"/>
                </a:solidFill>
              </a:rPr>
              <a:t> وكيفية استخدامها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Data Link</a:t>
            </a:r>
            <a:r>
              <a:rPr lang="ar-SY" sz="2800" b="1" dirty="0" smtClean="0">
                <a:solidFill>
                  <a:schemeClr val="bg1"/>
                </a:solidFill>
              </a:rPr>
              <a:t> وبناء أدوات تنفذ هذه الهجمات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Data Link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Application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Application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بشبكة </a:t>
            </a:r>
            <a:r>
              <a:rPr lang="en-US" sz="2800" b="1" dirty="0" smtClean="0">
                <a:solidFill>
                  <a:schemeClr val="bg1"/>
                </a:solidFill>
              </a:rPr>
              <a:t>TOR</a:t>
            </a:r>
            <a:r>
              <a:rPr lang="ar-SY" sz="2800" b="1" dirty="0" smtClean="0">
                <a:solidFill>
                  <a:schemeClr val="bg1"/>
                </a:solidFill>
              </a:rPr>
              <a:t> وكيفية كشف ال</a:t>
            </a:r>
            <a:r>
              <a:rPr lang="en-US" sz="2800" b="1" dirty="0" smtClean="0">
                <a:solidFill>
                  <a:schemeClr val="bg1"/>
                </a:solidFill>
              </a:rPr>
              <a:t>Traffic</a:t>
            </a:r>
            <a:r>
              <a:rPr lang="ar-SY" sz="2800" b="1" dirty="0" smtClean="0">
                <a:solidFill>
                  <a:schemeClr val="bg1"/>
                </a:solidFill>
              </a:rPr>
              <a:t>  الخاص بها .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نظام كشف تطفل يحقق الميزات السابقة .</a:t>
            </a:r>
            <a:endParaRPr lang="ar-SY" sz="2800" b="1" dirty="0">
              <a:solidFill>
                <a:schemeClr val="bg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6392826" y="223285"/>
            <a:ext cx="5677786" cy="1212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ar-SY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الهدف من المشروع :</a:t>
            </a:r>
            <a:endParaRPr lang="ar-SY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رابط مستقيم 4"/>
          <p:cNvCxnSpPr/>
          <p:nvPr/>
        </p:nvCxnSpPr>
        <p:spPr>
          <a:xfrm flipH="1" flipV="1">
            <a:off x="1943652" y="2183569"/>
            <a:ext cx="9156738" cy="1810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رابط مستقيم 5"/>
          <p:cNvCxnSpPr/>
          <p:nvPr/>
        </p:nvCxnSpPr>
        <p:spPr>
          <a:xfrm flipH="1" flipV="1">
            <a:off x="1850065" y="2594344"/>
            <a:ext cx="9250326" cy="4473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04800"/>
            <a:ext cx="9429184" cy="13610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laybill" pitchFamily="82" charset="0"/>
                <a:ea typeface="+mj-ea"/>
                <a:cs typeface="+mj-cs"/>
              </a:rPr>
              <a:t>What is Python good for?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140737" y="1828800"/>
            <a:ext cx="9660047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ar-SY" sz="3600" dirty="0" smtClean="0">
                <a:solidFill>
                  <a:schemeClr val="bg1"/>
                </a:solidFill>
              </a:rPr>
              <a:t>تحوي لغة البايثون العديد من المكتبات القياسية التي تغطي الكثير من النواحي مثل :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ar-SY" sz="3600" dirty="0" smtClean="0">
                <a:solidFill>
                  <a:schemeClr val="bg1"/>
                </a:solidFill>
              </a:rPr>
              <a:t>معالجة السلاسل النصية 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ar-SY" sz="3600" dirty="0" smtClean="0">
                <a:solidFill>
                  <a:schemeClr val="bg1"/>
                </a:solidFill>
              </a:rPr>
              <a:t>بروتوكولات الانترنت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ar-SY" sz="3600" dirty="0" smtClean="0">
                <a:solidFill>
                  <a:schemeClr val="bg1"/>
                </a:solidFill>
              </a:rPr>
              <a:t>هندسة البرمجيات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ar-SY" sz="3600" dirty="0" smtClean="0">
                <a:solidFill>
                  <a:schemeClr val="bg1"/>
                </a:solidFill>
              </a:rPr>
              <a:t>التعامل مع مختلف أنظمة التشغيل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ar-SY" sz="3600" dirty="0" smtClean="0">
                <a:solidFill>
                  <a:schemeClr val="bg1"/>
                </a:solidFill>
              </a:rPr>
              <a:t>الذكاء الصنعي ( مشابهة ل</a:t>
            </a:r>
            <a:r>
              <a:rPr lang="en-US" sz="3600" dirty="0" smtClean="0">
                <a:solidFill>
                  <a:schemeClr val="bg1"/>
                </a:solidFill>
              </a:rPr>
              <a:t>Lisp</a:t>
            </a:r>
            <a:r>
              <a:rPr lang="ar-SY" sz="3600" dirty="0" smtClean="0">
                <a:solidFill>
                  <a:schemeClr val="bg1"/>
                </a:solidFill>
              </a:rPr>
              <a:t>)    </a:t>
            </a:r>
            <a:endParaRPr lang="ar-SY" sz="3600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8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3482336" y="499732"/>
            <a:ext cx="5767989" cy="129266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Data Link Attacks </a:t>
            </a:r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(Detection)</a:t>
            </a:r>
            <a:endParaRPr lang="ar-SY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  <a:p>
            <a:endParaRPr lang="ar-SY" dirty="0"/>
          </a:p>
        </p:txBody>
      </p:sp>
      <p:sp>
        <p:nvSpPr>
          <p:cNvPr id="4" name="مربع نص 3"/>
          <p:cNvSpPr txBox="1"/>
          <p:nvPr/>
        </p:nvSpPr>
        <p:spPr>
          <a:xfrm>
            <a:off x="435935" y="1930617"/>
            <a:ext cx="11185451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ARP-Spoofing Detection</a:t>
            </a:r>
            <a:r>
              <a:rPr lang="ar-SY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تقوم فكرة كشف هجمات </a:t>
            </a:r>
            <a:r>
              <a:rPr lang="en-US" sz="2400" dirty="0" smtClean="0">
                <a:solidFill>
                  <a:schemeClr val="bg1"/>
                </a:solidFill>
              </a:rPr>
              <a:t> ARP-Spoofing</a:t>
            </a:r>
            <a:r>
              <a:rPr lang="ar-SY" sz="2400" dirty="0">
                <a:solidFill>
                  <a:schemeClr val="bg1"/>
                </a:solidFill>
              </a:rPr>
              <a:t>على : اذا وجد عنوان </a:t>
            </a:r>
            <a:r>
              <a:rPr lang="en-US" sz="2400" dirty="0" smtClean="0">
                <a:solidFill>
                  <a:schemeClr val="bg1"/>
                </a:solidFill>
              </a:rPr>
              <a:t> IP</a:t>
            </a:r>
            <a:r>
              <a:rPr lang="ar-SY" sz="2400" dirty="0">
                <a:solidFill>
                  <a:schemeClr val="bg1"/>
                </a:solidFill>
              </a:rPr>
              <a:t>له عنوانين </a:t>
            </a:r>
            <a:r>
              <a:rPr lang="en-US" sz="2400" dirty="0" smtClean="0">
                <a:solidFill>
                  <a:schemeClr val="bg1"/>
                </a:solidFill>
              </a:rPr>
              <a:t>MAC</a:t>
            </a:r>
            <a:r>
              <a:rPr lang="ar-SY" sz="2400" dirty="0" smtClean="0">
                <a:solidFill>
                  <a:schemeClr val="bg1"/>
                </a:solidFill>
              </a:rPr>
              <a:t> او </a:t>
            </a:r>
            <a:r>
              <a:rPr lang="ar-SY" sz="2400" dirty="0">
                <a:solidFill>
                  <a:schemeClr val="bg1"/>
                </a:solidFill>
              </a:rPr>
              <a:t>اكثر عندها تعتبر </a:t>
            </a:r>
            <a:r>
              <a:rPr lang="ar-SY" sz="2400" dirty="0" smtClean="0">
                <a:solidFill>
                  <a:schemeClr val="bg1"/>
                </a:solidFill>
              </a:rPr>
              <a:t>حالة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ARP-Spoofing</a:t>
            </a:r>
            <a:r>
              <a:rPr lang="ar-SY" sz="2400" dirty="0" smtClean="0">
                <a:solidFill>
                  <a:schemeClr val="bg1"/>
                </a:solidFill>
              </a:rPr>
              <a:t> .</a:t>
            </a: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DNS-Spoofing Detection</a:t>
            </a:r>
            <a:r>
              <a:rPr lang="ar-SY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سيتم التقاط الرزم من الشبكة وفلترتها حسب نوع البروتوكول </a:t>
            </a:r>
            <a:r>
              <a:rPr lang="ar-SY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DNS</a:t>
            </a:r>
            <a:r>
              <a:rPr lang="ar-SY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>
                <a:solidFill>
                  <a:schemeClr val="bg1"/>
                </a:solidFill>
              </a:rPr>
              <a:t>) </a:t>
            </a:r>
            <a:r>
              <a:rPr lang="ar-SY" sz="2400" dirty="0" smtClean="0">
                <a:solidFill>
                  <a:schemeClr val="bg1"/>
                </a:solidFill>
              </a:rPr>
              <a:t>وحسب </a:t>
            </a:r>
            <a:r>
              <a:rPr lang="ar-SY" sz="2400" dirty="0">
                <a:solidFill>
                  <a:schemeClr val="bg1"/>
                </a:solidFill>
              </a:rPr>
              <a:t>طبيعتها (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Replay/Response</a:t>
            </a:r>
            <a:r>
              <a:rPr lang="ar-SY" sz="2400" dirty="0" smtClean="0">
                <a:solidFill>
                  <a:schemeClr val="bg1"/>
                </a:solidFill>
              </a:rPr>
              <a:t>)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ومن ثم تخزين </a:t>
            </a:r>
            <a:r>
              <a:rPr lang="ar-SY" sz="2400" dirty="0">
                <a:solidFill>
                  <a:schemeClr val="bg1"/>
                </a:solidFill>
              </a:rPr>
              <a:t>ردود </a:t>
            </a:r>
            <a:r>
              <a:rPr lang="en-US" sz="2400" dirty="0" smtClean="0">
                <a:solidFill>
                  <a:schemeClr val="bg1"/>
                </a:solidFill>
              </a:rPr>
              <a:t>DNS</a:t>
            </a:r>
            <a:r>
              <a:rPr lang="ar-SY" sz="2400" dirty="0" smtClean="0">
                <a:solidFill>
                  <a:schemeClr val="bg1"/>
                </a:solidFill>
              </a:rPr>
              <a:t> (عناوين </a:t>
            </a:r>
            <a:r>
              <a:rPr lang="en-US" sz="2400" dirty="0" smtClean="0">
                <a:solidFill>
                  <a:schemeClr val="bg1"/>
                </a:solidFill>
              </a:rPr>
              <a:t>IP</a:t>
            </a:r>
            <a:r>
              <a:rPr lang="ar-SY" sz="2400" dirty="0" smtClean="0">
                <a:solidFill>
                  <a:schemeClr val="bg1"/>
                </a:solidFill>
              </a:rPr>
              <a:t> )مع </a:t>
            </a:r>
            <a:r>
              <a:rPr lang="ar-SY" sz="2400" dirty="0">
                <a:solidFill>
                  <a:schemeClr val="bg1"/>
                </a:solidFill>
              </a:rPr>
              <a:t>رقم ال </a:t>
            </a:r>
            <a:r>
              <a:rPr lang="en-US" sz="2400" dirty="0" smtClean="0">
                <a:solidFill>
                  <a:schemeClr val="bg1"/>
                </a:solidFill>
              </a:rPr>
              <a:t>id</a:t>
            </a:r>
            <a:r>
              <a:rPr lang="ar-SY" sz="2400" dirty="0" smtClean="0">
                <a:solidFill>
                  <a:schemeClr val="bg1"/>
                </a:solidFill>
              </a:rPr>
              <a:t> لكل </a:t>
            </a:r>
            <a:r>
              <a:rPr lang="ar-SY" sz="2400" dirty="0">
                <a:solidFill>
                  <a:schemeClr val="bg1"/>
                </a:solidFill>
              </a:rPr>
              <a:t>رزمة ضمن قاموس بحيث قبل إضافة عنوان أي رزمة يتم التحقق </a:t>
            </a:r>
            <a:r>
              <a:rPr lang="ar-SY" sz="2400" dirty="0" smtClean="0">
                <a:solidFill>
                  <a:schemeClr val="bg1"/>
                </a:solidFill>
              </a:rPr>
              <a:t>من رقم </a:t>
            </a:r>
            <a:r>
              <a:rPr lang="en-US" sz="2400" dirty="0" smtClean="0">
                <a:solidFill>
                  <a:schemeClr val="bg1"/>
                </a:solidFill>
              </a:rPr>
              <a:t> id</a:t>
            </a:r>
            <a:r>
              <a:rPr lang="ar-SY" sz="2400" dirty="0">
                <a:solidFill>
                  <a:schemeClr val="bg1"/>
                </a:solidFill>
              </a:rPr>
              <a:t>وفي حال التطابق يتم  </a:t>
            </a:r>
            <a:r>
              <a:rPr lang="ar-SY" sz="2400" dirty="0" smtClean="0">
                <a:solidFill>
                  <a:schemeClr val="bg1"/>
                </a:solidFill>
              </a:rPr>
              <a:t>مقارنة </a:t>
            </a:r>
            <a:r>
              <a:rPr lang="ar-SY" sz="2400" dirty="0">
                <a:solidFill>
                  <a:schemeClr val="bg1"/>
                </a:solidFill>
              </a:rPr>
              <a:t>عنوان </a:t>
            </a:r>
            <a:endParaRPr lang="ar-SY" sz="2400" dirty="0" smtClean="0">
              <a:solidFill>
                <a:schemeClr val="bg1"/>
              </a:solidFill>
            </a:endParaRPr>
          </a:p>
          <a:p>
            <a:r>
              <a:rPr lang="ar-SY" sz="2400" dirty="0" smtClean="0">
                <a:solidFill>
                  <a:schemeClr val="bg1"/>
                </a:solidFill>
              </a:rPr>
              <a:t>    ال </a:t>
            </a:r>
            <a:r>
              <a:rPr lang="en-US" sz="2400" dirty="0" smtClean="0">
                <a:solidFill>
                  <a:schemeClr val="bg1"/>
                </a:solidFill>
              </a:rPr>
              <a:t> IP</a:t>
            </a:r>
            <a:r>
              <a:rPr lang="ar-SY" sz="2400" dirty="0" smtClean="0">
                <a:solidFill>
                  <a:schemeClr val="bg1"/>
                </a:solidFill>
              </a:rPr>
              <a:t>الجديد مع العنوان القديم فان كانا غير متطابقين عندها نكون امام حالة </a:t>
            </a:r>
            <a:r>
              <a:rPr lang="en-US" sz="2400" b="1" dirty="0" smtClean="0">
                <a:solidFill>
                  <a:schemeClr val="bg1"/>
                </a:solidFill>
              </a:rPr>
              <a:t>DNS-Spoofing</a:t>
            </a:r>
            <a:r>
              <a:rPr lang="ar-SY" sz="2400" b="1" dirty="0" smtClean="0">
                <a:solidFill>
                  <a:schemeClr val="bg1"/>
                </a:solidFill>
              </a:rPr>
              <a:t> .</a:t>
            </a:r>
            <a:r>
              <a:rPr lang="ar-SY" sz="2400" dirty="0" smtClean="0"/>
              <a:t/>
            </a:r>
            <a:br>
              <a:rPr lang="ar-SY" sz="2400" dirty="0" smtClean="0"/>
            </a:br>
            <a:r>
              <a:rPr lang="ar-SY" sz="2400" dirty="0" smtClean="0"/>
              <a:t/>
            </a:r>
            <a:br>
              <a:rPr lang="ar-SY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1743740" y="2169039"/>
            <a:ext cx="9558669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بمكتبة </a:t>
            </a:r>
            <a:r>
              <a:rPr lang="en-US" sz="2800" b="1" dirty="0" smtClean="0">
                <a:solidFill>
                  <a:schemeClr val="bg1"/>
                </a:solidFill>
              </a:rPr>
              <a:t>Scapy</a:t>
            </a:r>
            <a:r>
              <a:rPr lang="ar-SY" sz="2800" b="1" dirty="0" smtClean="0">
                <a:solidFill>
                  <a:schemeClr val="bg1"/>
                </a:solidFill>
              </a:rPr>
              <a:t> وكيفية استخدامها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Data Link</a:t>
            </a:r>
            <a:r>
              <a:rPr lang="ar-SY" sz="2800" b="1" dirty="0" smtClean="0">
                <a:solidFill>
                  <a:schemeClr val="bg1"/>
                </a:solidFill>
              </a:rPr>
              <a:t> وبناء أدوات تنفذ هذه الهجمات 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Data Link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بأشهر هجمات طبقة </a:t>
            </a:r>
            <a:r>
              <a:rPr lang="en-US" sz="2800" b="1" dirty="0" smtClean="0">
                <a:solidFill>
                  <a:schemeClr val="bg1"/>
                </a:solidFill>
              </a:rPr>
              <a:t>Application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أدوات لكشف الهجمات التي تستهدف </a:t>
            </a:r>
            <a:r>
              <a:rPr lang="en-US" sz="2800" b="1" dirty="0" smtClean="0">
                <a:solidFill>
                  <a:schemeClr val="bg1"/>
                </a:solidFill>
              </a:rPr>
              <a:t>Application Layer</a:t>
            </a:r>
            <a:endParaRPr lang="ar-SY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التعريف بشبكة </a:t>
            </a:r>
            <a:r>
              <a:rPr lang="en-US" sz="2800" b="1" dirty="0" smtClean="0">
                <a:solidFill>
                  <a:schemeClr val="bg1"/>
                </a:solidFill>
              </a:rPr>
              <a:t>TOR</a:t>
            </a:r>
            <a:r>
              <a:rPr lang="ar-SY" sz="2800" b="1" dirty="0" smtClean="0">
                <a:solidFill>
                  <a:schemeClr val="bg1"/>
                </a:solidFill>
              </a:rPr>
              <a:t> وكيفية كشف ال</a:t>
            </a:r>
            <a:r>
              <a:rPr lang="en-US" sz="2800" b="1" dirty="0" smtClean="0">
                <a:solidFill>
                  <a:schemeClr val="bg1"/>
                </a:solidFill>
              </a:rPr>
              <a:t>Traffic</a:t>
            </a:r>
            <a:r>
              <a:rPr lang="ar-SY" sz="2800" b="1" dirty="0" smtClean="0">
                <a:solidFill>
                  <a:schemeClr val="bg1"/>
                </a:solidFill>
              </a:rPr>
              <a:t>  الخاص بها .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b="1" dirty="0" smtClean="0">
                <a:solidFill>
                  <a:schemeClr val="bg1"/>
                </a:solidFill>
              </a:rPr>
              <a:t>بناء نظام كشف تطفل يحقق الميزات السابقة .</a:t>
            </a:r>
            <a:endParaRPr lang="ar-SY" sz="2800" b="1" dirty="0">
              <a:solidFill>
                <a:schemeClr val="bg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89" y="3220593"/>
            <a:ext cx="9272820" cy="91448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89" y="2823294"/>
            <a:ext cx="9272820" cy="9144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89" y="2380271"/>
            <a:ext cx="9272820" cy="91448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41" y="414730"/>
            <a:ext cx="5675868" cy="1261981"/>
          </a:xfrm>
          <a:prstGeom prst="rect">
            <a:avLst/>
          </a:prstGeom>
        </p:spPr>
      </p:pic>
      <p:sp>
        <p:nvSpPr>
          <p:cNvPr id="8" name="مستطيل 7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00858" y="389299"/>
            <a:ext cx="4546437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Web Applications Attack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399882" y="1971020"/>
            <a:ext cx="1005275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تعد طبقة التطبيقات من اكثر الطبقات تعرضا للهجمات كونها تعد الواجهة </a:t>
            </a:r>
            <a:r>
              <a:rPr lang="ar-SY" sz="2400" dirty="0" err="1" smtClean="0">
                <a:solidFill>
                  <a:schemeClr val="bg1"/>
                </a:solidFill>
              </a:rPr>
              <a:t>التخاطبية</a:t>
            </a:r>
            <a:r>
              <a:rPr lang="ar-SY" sz="2400" dirty="0" smtClean="0">
                <a:solidFill>
                  <a:schemeClr val="bg1"/>
                </a:solidFill>
              </a:rPr>
              <a:t> مع المستخدمين</a:t>
            </a: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بكافة انواعهم 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540583" y="3150605"/>
            <a:ext cx="1002069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ومن اكثر الهجمات انتشارا هي الهجمات التي تعتمد على ادخال مدخلات غير متوقعة وغير نظامية</a:t>
            </a: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الى التطبيق مما يسبب خللا في عمل التطبيق او دخول غير مصرح الى قواعد البيانات .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204111" y="4678778"/>
            <a:ext cx="102485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هجمات </a:t>
            </a:r>
            <a:r>
              <a:rPr lang="en-US" sz="2400" dirty="0" smtClean="0">
                <a:solidFill>
                  <a:schemeClr val="bg1"/>
                </a:solidFill>
              </a:rPr>
              <a:t>SQL Injection</a:t>
            </a:r>
            <a:r>
              <a:rPr lang="ar-SY" sz="2400" dirty="0" smtClean="0">
                <a:solidFill>
                  <a:schemeClr val="bg1"/>
                </a:solidFill>
              </a:rPr>
              <a:t> من أولى الهجمات التي رافقت تطبيقات الويب منذ نشأتها  وبتالي تطورت مع تطورها وتشعبت لتشمل طرائق للتعامل مع مختلف قواعد البيانات 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7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1647731" y="244445"/>
            <a:ext cx="8365402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</a:t>
            </a:r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Attack (SQL-Injection)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32" y="1262204"/>
            <a:ext cx="5297032" cy="5297032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9" y="1457608"/>
            <a:ext cx="10612261" cy="3231196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1647731" y="244445"/>
            <a:ext cx="8365402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</a:t>
            </a:r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Attack (SQL-Injection)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cxnSp>
        <p:nvCxnSpPr>
          <p:cNvPr id="10" name="رابط مستقيم 9"/>
          <p:cNvCxnSpPr/>
          <p:nvPr/>
        </p:nvCxnSpPr>
        <p:spPr>
          <a:xfrm>
            <a:off x="923453" y="2317687"/>
            <a:ext cx="5093196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/>
          <p:cNvCxnSpPr/>
          <p:nvPr/>
        </p:nvCxnSpPr>
        <p:spPr>
          <a:xfrm>
            <a:off x="6016649" y="2317687"/>
            <a:ext cx="0" cy="860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/>
          <p:cNvCxnSpPr/>
          <p:nvPr/>
        </p:nvCxnSpPr>
        <p:spPr>
          <a:xfrm flipV="1">
            <a:off x="923453" y="2647507"/>
            <a:ext cx="8188649" cy="2126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/>
          <p:cNvCxnSpPr/>
          <p:nvPr/>
        </p:nvCxnSpPr>
        <p:spPr>
          <a:xfrm>
            <a:off x="9112102" y="2647507"/>
            <a:ext cx="0" cy="53025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ستطيل 19"/>
          <p:cNvSpPr/>
          <p:nvPr/>
        </p:nvSpPr>
        <p:spPr>
          <a:xfrm>
            <a:off x="1509824" y="3177766"/>
            <a:ext cx="4146698" cy="3530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1" name="مستطيل 20"/>
          <p:cNvSpPr/>
          <p:nvPr/>
        </p:nvSpPr>
        <p:spPr>
          <a:xfrm>
            <a:off x="5730950" y="3177766"/>
            <a:ext cx="733645" cy="35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2" name="مستطيل 21"/>
          <p:cNvSpPr/>
          <p:nvPr/>
        </p:nvSpPr>
        <p:spPr>
          <a:xfrm>
            <a:off x="6539023" y="3177766"/>
            <a:ext cx="2158410" cy="3530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23" name="مستطيل 22"/>
          <p:cNvSpPr/>
          <p:nvPr/>
        </p:nvSpPr>
        <p:spPr>
          <a:xfrm>
            <a:off x="8771861" y="3177766"/>
            <a:ext cx="850604" cy="35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24" name="صورة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8434">
            <a:off x="9969530" y="1666861"/>
            <a:ext cx="1059712" cy="1059712"/>
          </a:xfrm>
          <a:prstGeom prst="rect">
            <a:avLst/>
          </a:prstGeom>
        </p:spPr>
      </p:pic>
      <p:sp>
        <p:nvSpPr>
          <p:cNvPr id="25" name="مربع نص 24"/>
          <p:cNvSpPr txBox="1"/>
          <p:nvPr/>
        </p:nvSpPr>
        <p:spPr>
          <a:xfrm>
            <a:off x="1939716" y="5469384"/>
            <a:ext cx="90497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نلاحظ ان التطبيق يستقبل مدخلات المستخدم ويضمنها مباشرتا من دون أي فلترة في استعلام </a:t>
            </a:r>
            <a:r>
              <a:rPr lang="en-US" sz="2400" dirty="0" smtClean="0">
                <a:solidFill>
                  <a:schemeClr val="bg1"/>
                </a:solidFill>
              </a:rPr>
              <a:t>SQL</a:t>
            </a:r>
            <a:r>
              <a:rPr lang="ar-SY" sz="2400" dirty="0" smtClean="0">
                <a:solidFill>
                  <a:schemeClr val="bg1"/>
                </a:solidFill>
              </a:rPr>
              <a:t> وبتالي يعد هذا التطبيق مصابا بثغرة </a:t>
            </a:r>
            <a:r>
              <a:rPr lang="en-US" sz="2400" dirty="0" smtClean="0">
                <a:solidFill>
                  <a:schemeClr val="bg1"/>
                </a:solidFill>
              </a:rPr>
              <a:t>SQLI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7" y="75492"/>
            <a:ext cx="8742422" cy="1603387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435935" y="1753307"/>
            <a:ext cx="11215242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ar-SY" sz="2400" b="1" dirty="0" smtClean="0">
                <a:solidFill>
                  <a:schemeClr val="bg1"/>
                </a:solidFill>
              </a:rPr>
              <a:t>أنواع ثغرة </a:t>
            </a:r>
            <a:r>
              <a:rPr lang="en-US" sz="2400" b="1" dirty="0" smtClean="0">
                <a:solidFill>
                  <a:schemeClr val="bg1"/>
                </a:solidFill>
              </a:rPr>
              <a:t>SQL – Injection </a:t>
            </a:r>
            <a:r>
              <a:rPr lang="ar-SY" sz="2400" b="1" dirty="0" smtClean="0">
                <a:solidFill>
                  <a:schemeClr val="bg1"/>
                </a:solidFill>
              </a:rPr>
              <a:t>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Classical SQLI</a:t>
            </a:r>
            <a:r>
              <a:rPr lang="ar-SY" sz="24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 : </a:t>
            </a:r>
            <a:r>
              <a:rPr lang="ar-SY" sz="2400" dirty="0" smtClean="0">
                <a:solidFill>
                  <a:schemeClr val="bg1"/>
                </a:solidFill>
              </a:rPr>
              <a:t>هذا النوع من ابسط أنواع الثغرات ويقتصر انتشارها في مواقع دول شرق اسيا وبعض المواقع المهجورة . </a:t>
            </a:r>
          </a:p>
          <a:p>
            <a:pPr lvl="3"/>
            <a:r>
              <a:rPr lang="ar-SY" sz="2400" dirty="0" smtClean="0">
                <a:solidFill>
                  <a:schemeClr val="bg1"/>
                </a:solidFill>
              </a:rPr>
              <a:t> </a:t>
            </a:r>
          </a:p>
          <a:p>
            <a:pPr marL="1828800" lvl="3" indent="-457200">
              <a:buFont typeface="+mj-lt"/>
              <a:buAutoNum type="arabicPeriod" startAt="2"/>
            </a:pPr>
            <a:r>
              <a:rPr lang="en-US" sz="24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Blind SQLI</a:t>
            </a:r>
            <a:r>
              <a:rPr lang="ar-SY" sz="24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: </a:t>
            </a:r>
            <a:r>
              <a:rPr lang="ar-SY" sz="2400" dirty="0" smtClean="0">
                <a:solidFill>
                  <a:schemeClr val="bg1"/>
                </a:solidFill>
              </a:rPr>
              <a:t>وسمي بالحقن الاعمى كون النتائج لا تظهر ضمن صفحة الموقع وله نوعين :</a:t>
            </a:r>
          </a:p>
          <a:p>
            <a:pPr lvl="3"/>
            <a:endParaRPr lang="ar-SY" sz="2400" dirty="0" smtClean="0">
              <a:solidFill>
                <a:schemeClr val="bg1"/>
              </a:solidFill>
            </a:endParaRP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ar-SY" sz="2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ar-SY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Normal Blind</a:t>
            </a:r>
            <a:r>
              <a:rPr lang="ar-SY" sz="2400" dirty="0">
                <a:solidFill>
                  <a:schemeClr val="bg1"/>
                </a:solidFill>
                <a:latin typeface="Agency FB" panose="020B0503020202020204" pitchFamily="34" charset="0"/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في هذا النوع سيتم التعرف على الموقع المصاب من خلال حدوث خلل او تشوه في </a:t>
            </a:r>
            <a:r>
              <a:rPr lang="ar-SY" sz="2400" dirty="0" smtClean="0">
                <a:solidFill>
                  <a:schemeClr val="bg1"/>
                </a:solidFill>
              </a:rPr>
              <a:t>عرض محتويات </a:t>
            </a:r>
            <a:r>
              <a:rPr lang="ar-SY" sz="2400" dirty="0">
                <a:solidFill>
                  <a:schemeClr val="bg1"/>
                </a:solidFill>
              </a:rPr>
              <a:t>صفحة الموقع </a:t>
            </a:r>
            <a:r>
              <a:rPr lang="ar-SY" sz="2400" dirty="0" smtClean="0">
                <a:solidFill>
                  <a:schemeClr val="bg1"/>
                </a:solidFill>
              </a:rPr>
              <a:t>.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endParaRPr lang="ar-SY" sz="2400" dirty="0">
              <a:solidFill>
                <a:schemeClr val="bg1"/>
              </a:solidFill>
            </a:endParaRP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Totally Blind</a:t>
            </a:r>
            <a:r>
              <a:rPr lang="ar-SY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ar-SY" sz="2400" dirty="0">
                <a:solidFill>
                  <a:schemeClr val="bg1"/>
                </a:solidFill>
                <a:latin typeface="Agency FB" panose="020B0503020202020204" pitchFamily="34" charset="0"/>
              </a:rPr>
              <a:t>:  في هذا النوع لن نلحظ أي شيء ويعد هذا النوع من اصعب أنواع هجمات  </a:t>
            </a:r>
            <a:r>
              <a:rPr lang="en-US" sz="2400" dirty="0" smtClean="0">
                <a:solidFill>
                  <a:schemeClr val="bg1"/>
                </a:solidFill>
                <a:cs typeface="+mj-cs"/>
              </a:rPr>
              <a:t>SQLI</a:t>
            </a:r>
            <a:r>
              <a:rPr lang="ar-SY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وأكثرها تعقيدا .</a:t>
            </a:r>
            <a:endParaRPr lang="ar-SY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2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19" y="160553"/>
            <a:ext cx="8742422" cy="1603387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10535690" y="1533107"/>
            <a:ext cx="79861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2800" b="1" dirty="0" smtClean="0">
                <a:solidFill>
                  <a:schemeClr val="bg1"/>
                </a:solidFill>
              </a:rPr>
              <a:t>مثال:</a:t>
            </a:r>
            <a:endParaRPr lang="ar-SY" sz="2800" b="1" dirty="0">
              <a:solidFill>
                <a:schemeClr val="bg1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8" y="2564465"/>
            <a:ext cx="11302408" cy="79179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85673" cy="6858000"/>
          </a:xfrm>
          <a:prstGeom prst="rect">
            <a:avLst/>
          </a:prstGeom>
        </p:spPr>
      </p:pic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7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7" y="75492"/>
            <a:ext cx="8742422" cy="1603387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1384547" y="2574927"/>
            <a:ext cx="889945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1">
            <a:spAutoFit/>
          </a:bodyPr>
          <a:lstStyle/>
          <a:p>
            <a:r>
              <a:rPr lang="en-US" sz="2400" b="1" dirty="0"/>
              <a:t>http://sports.yahoo.com/nfl/draft?year=2010&amp;type=20&amp;round=2</a:t>
            </a:r>
            <a:r>
              <a:rPr lang="en-US" sz="2400" dirty="0"/>
              <a:t> </a:t>
            </a: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278222" y="4306186"/>
            <a:ext cx="94819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1">
            <a:spAutoFit/>
          </a:bodyPr>
          <a:lstStyle/>
          <a:p>
            <a:r>
              <a:rPr lang="en-US" sz="2400" b="1" dirty="0"/>
              <a:t>http://</a:t>
            </a:r>
            <a:r>
              <a:rPr lang="en-US" sz="2400" b="1" dirty="0" smtClean="0"/>
              <a:t>sports.yahoo.com/nfl/draft?year=2010--&amp;</a:t>
            </a:r>
            <a:r>
              <a:rPr lang="en-US" sz="2400" b="1" dirty="0"/>
              <a:t>type=20&amp;round=2</a:t>
            </a: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7376891" y="1361410"/>
            <a:ext cx="530916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1">
            <a:spAutoFit/>
          </a:bodyPr>
          <a:lstStyle/>
          <a:p>
            <a:r>
              <a:rPr lang="en-US" sz="4400" dirty="0" smtClean="0"/>
              <a:t>--</a:t>
            </a:r>
            <a:endParaRPr lang="ar-SY" sz="4400" dirty="0"/>
          </a:p>
        </p:txBody>
      </p:sp>
      <p:cxnSp>
        <p:nvCxnSpPr>
          <p:cNvPr id="7" name="رابط كسهم مستقيم 6"/>
          <p:cNvCxnSpPr/>
          <p:nvPr/>
        </p:nvCxnSpPr>
        <p:spPr>
          <a:xfrm flipH="1">
            <a:off x="7631717" y="2130851"/>
            <a:ext cx="10632" cy="593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صورة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42378"/>
            <a:ext cx="12193057" cy="6773243"/>
          </a:xfrm>
          <a:prstGeom prst="rect">
            <a:avLst/>
          </a:prstGeom>
        </p:spPr>
      </p:pic>
      <p:sp>
        <p:nvSpPr>
          <p:cNvPr id="9" name="شكل بيضاوي 8"/>
          <p:cNvSpPr/>
          <p:nvPr/>
        </p:nvSpPr>
        <p:spPr>
          <a:xfrm rot="19178728">
            <a:off x="293796" y="552829"/>
            <a:ext cx="1709881" cy="946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</a:t>
            </a:r>
            <a:endParaRPr lang="ar-SY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669312" y="446569"/>
            <a:ext cx="8952614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Attack (Cross-site scripting 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sp>
        <p:nvSpPr>
          <p:cNvPr id="4" name="مربع نص 3"/>
          <p:cNvSpPr txBox="1"/>
          <p:nvPr/>
        </p:nvSpPr>
        <p:spPr>
          <a:xfrm>
            <a:off x="223284" y="1871330"/>
            <a:ext cx="11334307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b="1" dirty="0">
                <a:solidFill>
                  <a:schemeClr val="bg1"/>
                </a:solidFill>
              </a:rPr>
              <a:t>هي تقنية هجوم تجبر موقع الويب لعرض كود خبيث لينفذ لاحقا ضمن متصفح </a:t>
            </a:r>
            <a:r>
              <a:rPr lang="ar-SY" sz="2400" b="1" dirty="0" smtClean="0">
                <a:solidFill>
                  <a:schemeClr val="bg1"/>
                </a:solidFill>
              </a:rPr>
              <a:t>المستخدم</a:t>
            </a:r>
          </a:p>
          <a:p>
            <a:endParaRPr lang="ar-SY" sz="24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bg1"/>
                </a:solidFill>
              </a:rPr>
              <a:t>Xss</a:t>
            </a:r>
            <a:r>
              <a:rPr lang="ar-SY" sz="2400" b="1" dirty="0" smtClean="0">
                <a:solidFill>
                  <a:schemeClr val="bg1"/>
                </a:solidFill>
              </a:rPr>
              <a:t> هي كود استغلال </a:t>
            </a:r>
            <a:r>
              <a:rPr lang="en-US" sz="2400" b="1" dirty="0" smtClean="0">
                <a:solidFill>
                  <a:schemeClr val="bg1"/>
                </a:solidFill>
              </a:rPr>
              <a:t>  ( Exploit Code )</a:t>
            </a:r>
            <a:r>
              <a:rPr lang="ar-SY" sz="2400" b="1" dirty="0" smtClean="0">
                <a:solidFill>
                  <a:schemeClr val="bg1"/>
                </a:solidFill>
              </a:rPr>
              <a:t>مكتوب ب </a:t>
            </a:r>
            <a:r>
              <a:rPr lang="en-US" sz="2400" b="1" dirty="0" smtClean="0">
                <a:solidFill>
                  <a:schemeClr val="bg1"/>
                </a:solidFill>
              </a:rPr>
              <a:t> HTML</a:t>
            </a:r>
            <a:r>
              <a:rPr lang="ar-SY" sz="2400" b="1" dirty="0" smtClean="0">
                <a:solidFill>
                  <a:schemeClr val="bg1"/>
                </a:solidFill>
              </a:rPr>
              <a:t>او </a:t>
            </a:r>
            <a:r>
              <a:rPr lang="en-US" sz="2400" b="1" dirty="0" smtClean="0">
                <a:solidFill>
                  <a:schemeClr val="bg1"/>
                </a:solidFill>
              </a:rPr>
              <a:t> JavaScript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</a:p>
          <a:p>
            <a:endParaRPr lang="ar-SY" sz="24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b="1" dirty="0" smtClean="0">
                <a:solidFill>
                  <a:schemeClr val="bg1"/>
                </a:solidFill>
              </a:rPr>
              <a:t>وهذا </a:t>
            </a:r>
            <a:r>
              <a:rPr lang="ar-SY" sz="2400" b="1" dirty="0">
                <a:solidFill>
                  <a:schemeClr val="bg1"/>
                </a:solidFill>
              </a:rPr>
              <a:t>الكود لن ينفذ داخل </a:t>
            </a:r>
            <a:r>
              <a:rPr lang="ar-SY" sz="2400" b="1" dirty="0" smtClean="0">
                <a:solidFill>
                  <a:schemeClr val="bg1"/>
                </a:solidFill>
              </a:rPr>
              <a:t>السيرفر</a:t>
            </a:r>
            <a:r>
              <a:rPr lang="en-US" sz="2400" b="1" dirty="0" smtClean="0">
                <a:solidFill>
                  <a:schemeClr val="bg1"/>
                </a:solidFill>
              </a:rPr>
              <a:t>  Server  </a:t>
            </a:r>
            <a:r>
              <a:rPr lang="ar-SY" sz="2400" b="1" dirty="0" smtClean="0">
                <a:solidFill>
                  <a:schemeClr val="bg1"/>
                </a:solidFill>
              </a:rPr>
              <a:t>حيث </a:t>
            </a:r>
            <a:r>
              <a:rPr lang="ar-SY" sz="2400" b="1" dirty="0">
                <a:solidFill>
                  <a:schemeClr val="bg1"/>
                </a:solidFill>
              </a:rPr>
              <a:t>السيرفر وظيفته تنحصر بالاحتفاظ بكود الاستغلال </a:t>
            </a:r>
            <a:r>
              <a:rPr lang="en-US" sz="2400" b="1" dirty="0" smtClean="0">
                <a:solidFill>
                  <a:schemeClr val="bg1"/>
                </a:solidFill>
              </a:rPr>
              <a:t> Exploit code 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ar-SY" sz="2400" b="1" dirty="0">
                <a:solidFill>
                  <a:schemeClr val="bg1"/>
                </a:solidFill>
              </a:rPr>
              <a:t>لحين تنفيذ هذا الكود </a:t>
            </a:r>
            <a:r>
              <a:rPr lang="ar-SY" sz="2400" b="1" dirty="0" smtClean="0">
                <a:solidFill>
                  <a:schemeClr val="bg1"/>
                </a:solidFill>
              </a:rPr>
              <a:t>داخل متصفح </a:t>
            </a:r>
            <a:r>
              <a:rPr lang="ar-SY" sz="2400" b="1" dirty="0">
                <a:solidFill>
                  <a:schemeClr val="bg1"/>
                </a:solidFill>
              </a:rPr>
              <a:t>الويب </a:t>
            </a:r>
            <a:r>
              <a:rPr lang="ar-SY" sz="2400" b="1" dirty="0" smtClean="0">
                <a:solidFill>
                  <a:schemeClr val="bg1"/>
                </a:solidFill>
              </a:rPr>
              <a:t>.</a:t>
            </a:r>
          </a:p>
          <a:p>
            <a:endParaRPr lang="ar-SY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b="1" dirty="0" smtClean="0">
                <a:solidFill>
                  <a:schemeClr val="bg1"/>
                </a:solidFill>
              </a:rPr>
              <a:t>حيث يتم استخدام مواقع </a:t>
            </a:r>
            <a:r>
              <a:rPr lang="ar-SY" sz="2400" b="1" dirty="0">
                <a:solidFill>
                  <a:schemeClr val="bg1"/>
                </a:solidFill>
              </a:rPr>
              <a:t>الويب كقناة لتنفيذ الاختراق ضد متصفحي هذه المواقع وليس السيرفر الذي يستضيف </a:t>
            </a:r>
            <a:r>
              <a:rPr lang="ar-SY" sz="2400" b="1" dirty="0" smtClean="0">
                <a:solidFill>
                  <a:schemeClr val="bg1"/>
                </a:solidFill>
              </a:rPr>
              <a:t>هذه المواقع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ar-SY" sz="2400" b="1" dirty="0">
                <a:solidFill>
                  <a:schemeClr val="bg1"/>
                </a:solidFill>
              </a:rPr>
              <a:t>وفي حال نجح المخترق بالتحكم بمتصفح الويب الخاص بالمستخدم اصبح بإمكانه القيام بطيف واسع من</a:t>
            </a:r>
          </a:p>
          <a:p>
            <a:r>
              <a:rPr lang="ar-SY" sz="2400" b="1" dirty="0" smtClean="0">
                <a:solidFill>
                  <a:schemeClr val="bg1"/>
                </a:solidFill>
              </a:rPr>
              <a:t>    الهجمات </a:t>
            </a:r>
            <a:r>
              <a:rPr lang="ar-SY" sz="2400" b="1" dirty="0">
                <a:solidFill>
                  <a:schemeClr val="bg1"/>
                </a:solidFill>
              </a:rPr>
              <a:t>اشهرها : 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Account Hijacking – Recording Keystroke – History Theft </a:t>
            </a:r>
            <a:r>
              <a:rPr lang="ar-SY" sz="2400" b="1" dirty="0">
                <a:solidFill>
                  <a:schemeClr val="bg1"/>
                </a:solidFill>
              </a:rPr>
              <a:t/>
            </a:r>
            <a:br>
              <a:rPr lang="ar-SY" sz="2400" b="1" dirty="0">
                <a:solidFill>
                  <a:schemeClr val="bg1"/>
                </a:solidFill>
              </a:rPr>
            </a:br>
            <a:r>
              <a:rPr lang="ar-SY" sz="2400" dirty="0"/>
              <a:t/>
            </a:r>
            <a:br>
              <a:rPr lang="ar-SY" sz="2400" dirty="0"/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1669312" y="446569"/>
            <a:ext cx="8952614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Attack (Cross-site scripting 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59488"/>
            <a:ext cx="11759609" cy="6592185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04800"/>
            <a:ext cx="9429184" cy="13610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laybill" pitchFamily="82" charset="0"/>
                <a:ea typeface="+mj-ea"/>
                <a:cs typeface="+mj-cs"/>
              </a:rPr>
              <a:t>What is Python good for?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9325070" y="1819747"/>
            <a:ext cx="24082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ar-SY" dirty="0"/>
          </a:p>
        </p:txBody>
      </p:sp>
      <p:sp>
        <p:nvSpPr>
          <p:cNvPr id="4" name="مربع نص 3"/>
          <p:cNvSpPr txBox="1"/>
          <p:nvPr/>
        </p:nvSpPr>
        <p:spPr>
          <a:xfrm>
            <a:off x="823865" y="1234972"/>
            <a:ext cx="10076507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ar-SY" sz="3200" dirty="0" smtClean="0">
                <a:solidFill>
                  <a:schemeClr val="bg1"/>
                </a:solidFill>
              </a:rPr>
              <a:t>تستخدم بشكل واسع في مجال امن المعلومات  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ar-SY" sz="3200" dirty="0" smtClean="0">
                <a:solidFill>
                  <a:schemeClr val="bg1"/>
                </a:solidFill>
              </a:rPr>
              <a:t>التحليل الرقمي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ar-SY" sz="3200" dirty="0" smtClean="0">
                <a:solidFill>
                  <a:schemeClr val="bg1"/>
                </a:solidFill>
              </a:rPr>
              <a:t>تحليل البرمجيات الخبيثة </a:t>
            </a:r>
            <a:r>
              <a:rPr lang="en-US" sz="3200" dirty="0" smtClean="0">
                <a:solidFill>
                  <a:schemeClr val="bg1"/>
                </a:solidFill>
              </a:rPr>
              <a:t>Malware</a:t>
            </a:r>
            <a:endParaRPr lang="ar-SY" sz="3200" dirty="0" smtClean="0">
              <a:solidFill>
                <a:schemeClr val="bg1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ar-SY" sz="3200" dirty="0" smtClean="0">
                <a:solidFill>
                  <a:schemeClr val="bg1"/>
                </a:solidFill>
              </a:rPr>
              <a:t>الهندسة العكسية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ar-SY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ar-SY" sz="3200" dirty="0" smtClean="0">
                <a:solidFill>
                  <a:schemeClr val="bg1"/>
                </a:solidFill>
              </a:rPr>
              <a:t>تتميز بأنها لغة سهلة الفهم 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ar-SY" sz="3200" dirty="0" smtClean="0">
                <a:solidFill>
                  <a:schemeClr val="bg1"/>
                </a:solidFill>
              </a:rPr>
              <a:t>لغة مستقلة عن نظام التشغيل (تعمل على: </a:t>
            </a:r>
            <a:r>
              <a:rPr lang="en-US" sz="3200" dirty="0" smtClean="0">
                <a:solidFill>
                  <a:schemeClr val="bg1"/>
                </a:solidFill>
              </a:rPr>
              <a:t>Windows- Linux- Mac</a:t>
            </a:r>
            <a:r>
              <a:rPr lang="ar-SY" sz="3200" dirty="0" smtClean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ar-SY" sz="3200" dirty="0" smtClean="0">
                <a:solidFill>
                  <a:schemeClr val="bg1"/>
                </a:solidFill>
              </a:rPr>
              <a:t>الانترنت اصبح يحوي على العديد من مصادر التعلم الخاصة بلغة بايثون </a:t>
            </a:r>
          </a:p>
          <a:p>
            <a:r>
              <a:rPr lang="ar-SY" sz="3200" dirty="0">
                <a:solidFill>
                  <a:schemeClr val="bg1"/>
                </a:solidFill>
              </a:rPr>
              <a:t> </a:t>
            </a:r>
            <a:r>
              <a:rPr lang="ar-SY" sz="3200" dirty="0" smtClean="0">
                <a:solidFill>
                  <a:schemeClr val="bg1"/>
                </a:solidFill>
              </a:rPr>
              <a:t>    بالإضافة انها تتمتع بوجود مجتمع ضخم متعاون ومطور .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6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1669312" y="446569"/>
            <a:ext cx="8952614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Attack (Cross-site scripting 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sp>
        <p:nvSpPr>
          <p:cNvPr id="3" name="مربع نص 2"/>
          <p:cNvSpPr txBox="1"/>
          <p:nvPr/>
        </p:nvSpPr>
        <p:spPr>
          <a:xfrm>
            <a:off x="643271" y="1611641"/>
            <a:ext cx="11281144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400" b="1" dirty="0">
                <a:solidFill>
                  <a:schemeClr val="bg1"/>
                </a:solidFill>
              </a:rPr>
              <a:t>لكي نقول ان متصفح ما اصبح مصابا يجب ان يكون المستخدم قد تصفح صفحة ويب تحوي كود </a:t>
            </a:r>
            <a:r>
              <a:rPr lang="en-US" sz="2400" b="1" dirty="0">
                <a:solidFill>
                  <a:schemeClr val="bg1"/>
                </a:solidFill>
              </a:rPr>
              <a:t>JavaScript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ar-SY" sz="2400" b="1" dirty="0">
                <a:solidFill>
                  <a:schemeClr val="bg1"/>
                </a:solidFill>
              </a:rPr>
              <a:t>خبيث وبتالي توجد عدة سيناريوهات لكيفية وصول الكود الخبيث ليصبح جزئا من صفحة الويب </a:t>
            </a:r>
            <a:r>
              <a:rPr lang="ar-SY" sz="2400" b="1" dirty="0" smtClean="0">
                <a:solidFill>
                  <a:schemeClr val="bg1"/>
                </a:solidFill>
              </a:rPr>
              <a:t>:</a:t>
            </a:r>
          </a:p>
          <a:p>
            <a:endParaRPr lang="ar-SY" sz="2400" b="1" dirty="0" smtClean="0">
              <a:solidFill>
                <a:schemeClr val="bg1"/>
              </a:solidFill>
            </a:endParaRPr>
          </a:p>
          <a:p>
            <a:pPr marL="1828800" lvl="3" indent="-457200">
              <a:buFont typeface="+mj-lt"/>
              <a:buAutoNum type="arabicPeriod"/>
            </a:pPr>
            <a:r>
              <a:rPr lang="ar-SY" sz="2400" b="1" dirty="0">
                <a:solidFill>
                  <a:schemeClr val="bg1"/>
                </a:solidFill>
              </a:rPr>
              <a:t>مالك الموقع قام برفع هذا الكود بشكل مقصود </a:t>
            </a:r>
            <a:r>
              <a:rPr lang="ar-SY" sz="2400" b="1" dirty="0" smtClean="0">
                <a:solidFill>
                  <a:schemeClr val="bg1"/>
                </a:solidFill>
              </a:rPr>
              <a:t>.</a:t>
            </a:r>
          </a:p>
          <a:p>
            <a:pPr lvl="3"/>
            <a:endParaRPr lang="ar-SY" sz="2400" b="1" dirty="0" smtClean="0">
              <a:solidFill>
                <a:schemeClr val="bg1"/>
              </a:solidFill>
            </a:endParaRPr>
          </a:p>
          <a:p>
            <a:pPr marL="1828800" lvl="3" indent="-457200">
              <a:buFont typeface="+mj-lt"/>
              <a:buAutoNum type="arabicPeriod" startAt="2"/>
            </a:pPr>
            <a:r>
              <a:rPr lang="ar-SY" sz="2400" b="1" dirty="0">
                <a:solidFill>
                  <a:schemeClr val="bg1"/>
                </a:solidFill>
              </a:rPr>
              <a:t>تم الوصول لصفحة الويب من خلال اختراق (جهاز مدير الموقع او السيرفرات المستضيفة لهذا الموقع </a:t>
            </a:r>
            <a:r>
              <a:rPr lang="ar-SY" sz="2400" b="1" dirty="0" smtClean="0">
                <a:solidFill>
                  <a:schemeClr val="bg1"/>
                </a:solidFill>
              </a:rPr>
              <a:t>)</a:t>
            </a:r>
            <a:r>
              <a:rPr lang="ar-SY" sz="2400" dirty="0"/>
              <a:t/>
            </a:r>
            <a:br>
              <a:rPr lang="ar-SY" sz="2400" dirty="0"/>
            </a:br>
            <a:endParaRPr lang="ar-SY" sz="2400" dirty="0" smtClean="0"/>
          </a:p>
          <a:p>
            <a:pPr marL="1828800" lvl="3" indent="-457200">
              <a:buFont typeface="+mj-lt"/>
              <a:buAutoNum type="arabicPeriod" startAt="2"/>
            </a:pPr>
            <a:r>
              <a:rPr lang="ar-SY" sz="2400" b="1" dirty="0">
                <a:solidFill>
                  <a:schemeClr val="bg1"/>
                </a:solidFill>
              </a:rPr>
              <a:t>وجود ثغرة  </a:t>
            </a:r>
            <a:r>
              <a:rPr lang="en-US" sz="2400" b="1" dirty="0" smtClean="0">
                <a:solidFill>
                  <a:schemeClr val="bg1"/>
                </a:solidFill>
              </a:rPr>
              <a:t> Xss</a:t>
            </a:r>
            <a:r>
              <a:rPr lang="ar-SY" sz="2400" b="1" dirty="0">
                <a:solidFill>
                  <a:schemeClr val="bg1"/>
                </a:solidFill>
              </a:rPr>
              <a:t>دائمة ضمن الصفحة مكنت المخترق من استغلالها لتثبيت كود الاستغلال 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ar-SY" sz="2400" b="1" dirty="0" smtClean="0">
                <a:solidFill>
                  <a:schemeClr val="bg1"/>
                </a:solidFill>
              </a:rPr>
              <a:t>وبتالي </a:t>
            </a:r>
            <a:r>
              <a:rPr lang="ar-SY" sz="2400" b="1" dirty="0">
                <a:solidFill>
                  <a:schemeClr val="bg1"/>
                </a:solidFill>
              </a:rPr>
              <a:t>حقن كود  </a:t>
            </a:r>
            <a:r>
              <a:rPr lang="en-US" sz="2400" b="1" dirty="0" smtClean="0">
                <a:solidFill>
                  <a:schemeClr val="bg1"/>
                </a:solidFill>
              </a:rPr>
              <a:t>JS</a:t>
            </a:r>
            <a:r>
              <a:rPr lang="ar-SY" sz="2400" b="1" dirty="0" smtClean="0">
                <a:solidFill>
                  <a:schemeClr val="bg1"/>
                </a:solidFill>
              </a:rPr>
              <a:t> ضمن </a:t>
            </a:r>
            <a:r>
              <a:rPr lang="ar-SY" sz="2400" b="1" dirty="0">
                <a:solidFill>
                  <a:schemeClr val="bg1"/>
                </a:solidFill>
              </a:rPr>
              <a:t>منطقة ما من صفحة الويب </a:t>
            </a:r>
            <a:r>
              <a:rPr lang="ar-SY" sz="2400" b="1" dirty="0" smtClean="0">
                <a:solidFill>
                  <a:schemeClr val="bg1"/>
                </a:solidFill>
              </a:rPr>
              <a:t>.</a:t>
            </a:r>
            <a:endParaRPr lang="ar-SY" sz="2400" dirty="0" smtClean="0"/>
          </a:p>
          <a:p>
            <a:pPr lvl="3"/>
            <a:endParaRPr lang="ar-SY" sz="2400" b="1" dirty="0">
              <a:solidFill>
                <a:schemeClr val="bg1"/>
              </a:solidFill>
            </a:endParaRPr>
          </a:p>
          <a:p>
            <a:pPr marL="1828800" lvl="3" indent="-457200">
              <a:buFont typeface="+mj-lt"/>
              <a:buAutoNum type="arabicPeriod" startAt="4"/>
            </a:pPr>
            <a:r>
              <a:rPr lang="ar-SY" sz="2400" b="1" dirty="0">
                <a:solidFill>
                  <a:schemeClr val="bg1"/>
                </a:solidFill>
              </a:rPr>
              <a:t>المستخدم قام بالضغط على رابط يحوي ثغرة </a:t>
            </a:r>
            <a:r>
              <a:rPr lang="en-US" sz="2400" b="1" dirty="0" smtClean="0">
                <a:solidFill>
                  <a:schemeClr val="bg1"/>
                </a:solidFill>
              </a:rPr>
              <a:t> Xss</a:t>
            </a:r>
            <a:r>
              <a:rPr lang="ar-SY" sz="2400" b="1" dirty="0">
                <a:solidFill>
                  <a:schemeClr val="bg1"/>
                </a:solidFill>
              </a:rPr>
              <a:t>غير دائمة ( </a:t>
            </a:r>
            <a:r>
              <a:rPr lang="en-US" sz="2400" b="1" dirty="0">
                <a:solidFill>
                  <a:schemeClr val="bg1"/>
                </a:solidFill>
              </a:rPr>
              <a:t>Document Object Model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.([</a:t>
            </a:r>
            <a:r>
              <a:rPr lang="en-US" sz="2400" b="1" dirty="0">
                <a:solidFill>
                  <a:schemeClr val="bg1"/>
                </a:solidFill>
              </a:rPr>
              <a:t>DOM]-based Xss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ar-SY" sz="2400" b="1" dirty="0">
                <a:solidFill>
                  <a:schemeClr val="bg1"/>
                </a:solidFill>
              </a:rPr>
              <a:t/>
            </a:r>
            <a:br>
              <a:rPr lang="ar-SY" sz="2400" b="1" dirty="0">
                <a:solidFill>
                  <a:schemeClr val="bg1"/>
                </a:solidFill>
              </a:rPr>
            </a:b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1669312" y="446569"/>
            <a:ext cx="8952614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Attack (Cross-site scripting 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  <a:p>
            <a:endParaRPr lang="ar-SY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2" y="2726499"/>
            <a:ext cx="10122194" cy="81915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9948200" y="1739231"/>
            <a:ext cx="122661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b="1" dirty="0" smtClean="0">
                <a:solidFill>
                  <a:schemeClr val="bg1"/>
                </a:solidFill>
              </a:rPr>
              <a:t>مثال : </a:t>
            </a: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6273208" y="2699165"/>
            <a:ext cx="5518297" cy="83084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Javascript:alert(</a:t>
            </a:r>
            <a:r>
              <a:rPr lang="en-US" sz="2400" dirty="0">
                <a:solidFill>
                  <a:schemeClr val="tx1"/>
                </a:solidFill>
              </a:rPr>
              <a:t>"XSSed By Zombiehelp54" 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ar-SY" sz="2400" dirty="0">
              <a:solidFill>
                <a:schemeClr val="tx1"/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شكل بيضاوي 7"/>
          <p:cNvSpPr/>
          <p:nvPr/>
        </p:nvSpPr>
        <p:spPr>
          <a:xfrm rot="19458206">
            <a:off x="451883" y="925382"/>
            <a:ext cx="1329070" cy="76554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  <a:endParaRPr lang="ar-SY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قوس كبير أيسر 8"/>
          <p:cNvSpPr/>
          <p:nvPr/>
        </p:nvSpPr>
        <p:spPr>
          <a:xfrm rot="5400000">
            <a:off x="5271442" y="-1414483"/>
            <a:ext cx="416625" cy="3245591"/>
          </a:xfrm>
          <a:prstGeom prst="leftBrace">
            <a:avLst>
              <a:gd name="adj1" fmla="val 0"/>
              <a:gd name="adj2" fmla="val 5487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93" y="1755503"/>
            <a:ext cx="9693480" cy="3346994"/>
          </a:xfrm>
          <a:prstGeom prst="rect">
            <a:avLst/>
          </a:prstGeom>
        </p:spPr>
      </p:pic>
      <p:cxnSp>
        <p:nvCxnSpPr>
          <p:cNvPr id="5" name="رابط مستقيم 4"/>
          <p:cNvCxnSpPr/>
          <p:nvPr/>
        </p:nvCxnSpPr>
        <p:spPr>
          <a:xfrm flipH="1" flipV="1">
            <a:off x="1652497" y="3384486"/>
            <a:ext cx="9191521" cy="29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صورة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41" y="414730"/>
            <a:ext cx="5675868" cy="1261981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714113" y="308344"/>
            <a:ext cx="6833923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</a:t>
            </a:r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Attack (Detection)</a:t>
            </a:r>
            <a:endParaRPr lang="ar-SY" sz="6000" dirty="0"/>
          </a:p>
        </p:txBody>
      </p:sp>
      <p:sp>
        <p:nvSpPr>
          <p:cNvPr id="4" name="مربع نص 3"/>
          <p:cNvSpPr txBox="1"/>
          <p:nvPr/>
        </p:nvSpPr>
        <p:spPr>
          <a:xfrm>
            <a:off x="740811" y="1658679"/>
            <a:ext cx="11210185" cy="169277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800" b="1" dirty="0" smtClean="0">
                <a:solidFill>
                  <a:schemeClr val="bg1"/>
                </a:solidFill>
              </a:rPr>
              <a:t>الية الكشف عن هجمات (</a:t>
            </a:r>
            <a:r>
              <a:rPr lang="en-US" sz="2800" b="1" dirty="0" smtClean="0">
                <a:solidFill>
                  <a:schemeClr val="bg1"/>
                </a:solidFill>
              </a:rPr>
              <a:t>XSS</a:t>
            </a:r>
            <a:r>
              <a:rPr lang="ar-SY" sz="2800" b="1" dirty="0" smtClean="0">
                <a:solidFill>
                  <a:schemeClr val="bg1"/>
                </a:solidFill>
              </a:rPr>
              <a:t>) :</a:t>
            </a:r>
          </a:p>
          <a:p>
            <a:r>
              <a:rPr lang="ar-SY" sz="2800" b="1" dirty="0">
                <a:solidFill>
                  <a:schemeClr val="bg1"/>
                </a:solidFill>
              </a:rPr>
              <a:t> </a:t>
            </a:r>
            <a:r>
              <a:rPr lang="ar-SY" sz="2800" b="1" dirty="0" smtClean="0">
                <a:solidFill>
                  <a:schemeClr val="bg1"/>
                </a:solidFill>
              </a:rPr>
              <a:t>            </a:t>
            </a:r>
            <a:r>
              <a:rPr lang="ar-SY" sz="2400" dirty="0" smtClean="0">
                <a:solidFill>
                  <a:schemeClr val="bg1"/>
                </a:solidFill>
              </a:rPr>
              <a:t>تم الاعتماد </a:t>
            </a:r>
            <a:r>
              <a:rPr lang="ar-SY" sz="2400" dirty="0">
                <a:solidFill>
                  <a:schemeClr val="bg1"/>
                </a:solidFill>
              </a:rPr>
              <a:t>على التعابير المنتظمة في الكشف عن هذه الهجمات </a:t>
            </a:r>
            <a:r>
              <a:rPr lang="ar-SY" sz="2400" dirty="0" smtClean="0">
                <a:solidFill>
                  <a:schemeClr val="bg1"/>
                </a:solidFill>
              </a:rPr>
              <a:t>حيث </a:t>
            </a:r>
            <a:r>
              <a:rPr lang="ar-SY" sz="2400" dirty="0">
                <a:solidFill>
                  <a:schemeClr val="bg1"/>
                </a:solidFill>
              </a:rPr>
              <a:t>استخدمنا </a:t>
            </a:r>
            <a:r>
              <a:rPr lang="ar-SY" sz="2400" dirty="0" smtClean="0">
                <a:solidFill>
                  <a:schemeClr val="bg1"/>
                </a:solidFill>
              </a:rPr>
              <a:t>التعابير المنتظمة التي </a:t>
            </a:r>
          </a:p>
          <a:p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             تعتمدها </a:t>
            </a:r>
            <a:r>
              <a:rPr lang="ar-SY" sz="2400" dirty="0">
                <a:solidFill>
                  <a:schemeClr val="bg1"/>
                </a:solidFill>
              </a:rPr>
              <a:t>إضافة </a:t>
            </a:r>
            <a:r>
              <a:rPr lang="en-US" sz="2400" dirty="0" smtClean="0">
                <a:solidFill>
                  <a:schemeClr val="bg1"/>
                </a:solidFill>
              </a:rPr>
              <a:t>NoScript</a:t>
            </a:r>
            <a:r>
              <a:rPr lang="ar-SY" sz="2400" dirty="0" smtClean="0">
                <a:solidFill>
                  <a:schemeClr val="bg1"/>
                </a:solidFill>
              </a:rPr>
              <a:t> في </a:t>
            </a:r>
            <a:r>
              <a:rPr lang="ar-SY" sz="2400" dirty="0">
                <a:solidFill>
                  <a:schemeClr val="bg1"/>
                </a:solidFill>
              </a:rPr>
              <a:t>حجب الاكواد الخبيثة </a:t>
            </a:r>
            <a:r>
              <a:rPr lang="ar-SY" sz="2400" dirty="0" smtClean="0">
                <a:solidFill>
                  <a:schemeClr val="bg1"/>
                </a:solidFill>
              </a:rPr>
              <a:t>عن </a:t>
            </a:r>
            <a:r>
              <a:rPr lang="ar-SY" sz="2400" dirty="0">
                <a:solidFill>
                  <a:schemeClr val="bg1"/>
                </a:solidFill>
              </a:rPr>
              <a:t>العمل اثناء تصفح المواقع </a:t>
            </a:r>
            <a:r>
              <a:rPr lang="ar-SY" sz="2400" dirty="0"/>
              <a:t/>
            </a:r>
            <a:br>
              <a:rPr lang="ar-SY" sz="2400" dirty="0"/>
            </a:br>
            <a:endParaRPr lang="ar-SY" sz="2400" dirty="0">
              <a:solidFill>
                <a:schemeClr val="bg1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47" y="3500305"/>
            <a:ext cx="2539409" cy="2539409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5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714113" y="308344"/>
            <a:ext cx="6833923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</a:t>
            </a:r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Attack (Detection)</a:t>
            </a:r>
            <a:endParaRPr lang="ar-SY" sz="6000" dirty="0"/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3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43" y="104342"/>
            <a:ext cx="7504826" cy="1609483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77775" y="1946495"/>
            <a:ext cx="10755516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الية الكشف عن هجمات </a:t>
            </a:r>
            <a:r>
              <a:rPr lang="en-US" sz="2400" dirty="0" smtClean="0">
                <a:solidFill>
                  <a:schemeClr val="bg1"/>
                </a:solidFill>
              </a:rPr>
              <a:t>SQLI</a:t>
            </a:r>
            <a:r>
              <a:rPr lang="ar-SY" sz="2400" dirty="0" smtClean="0">
                <a:solidFill>
                  <a:schemeClr val="bg1"/>
                </a:solidFill>
              </a:rPr>
              <a:t> : </a:t>
            </a:r>
            <a:r>
              <a:rPr lang="ar-SY" sz="2400" dirty="0">
                <a:solidFill>
                  <a:schemeClr val="bg1"/>
                </a:solidFill>
              </a:rPr>
              <a:t>ان اهم محرف في تنفيذ هجمات </a:t>
            </a:r>
            <a:r>
              <a:rPr lang="en-US" sz="2400" dirty="0" smtClean="0">
                <a:solidFill>
                  <a:schemeClr val="bg1"/>
                </a:solidFill>
              </a:rPr>
              <a:t> SQLi</a:t>
            </a:r>
            <a:r>
              <a:rPr lang="ar-SY" sz="2400" dirty="0">
                <a:solidFill>
                  <a:schemeClr val="bg1"/>
                </a:solidFill>
              </a:rPr>
              <a:t>هو ( ' ) فبدونه لن يستطع المخترق معرفة هل الموقع مصاب بالثغرة ام </a:t>
            </a:r>
            <a:r>
              <a:rPr lang="ar-SY" sz="2400" dirty="0" smtClean="0">
                <a:solidFill>
                  <a:schemeClr val="bg1"/>
                </a:solidFill>
              </a:rPr>
              <a:t>لا أيضا </a:t>
            </a:r>
            <a:r>
              <a:rPr lang="ar-SY" sz="2400" dirty="0">
                <a:solidFill>
                  <a:schemeClr val="bg1"/>
                </a:solidFill>
              </a:rPr>
              <a:t>يجب ان يتبعه احدى المفردات المستخدمة في لغة </a:t>
            </a:r>
            <a:r>
              <a:rPr lang="en-US" sz="2400" dirty="0" smtClean="0">
                <a:solidFill>
                  <a:schemeClr val="bg1"/>
                </a:solidFill>
              </a:rPr>
              <a:t>SQL</a:t>
            </a:r>
            <a:r>
              <a:rPr lang="ar-SY" sz="2400" dirty="0" smtClean="0">
                <a:solidFill>
                  <a:schemeClr val="bg1"/>
                </a:solidFill>
              </a:rPr>
              <a:t> مثل </a:t>
            </a:r>
            <a:r>
              <a:rPr lang="en-US" sz="2400" dirty="0" smtClean="0">
                <a:solidFill>
                  <a:schemeClr val="bg1"/>
                </a:solidFill>
              </a:rPr>
              <a:t>  (insert, select ,union )</a:t>
            </a:r>
            <a:r>
              <a:rPr lang="ar-SY" sz="2400" dirty="0" smtClean="0">
                <a:solidFill>
                  <a:schemeClr val="bg1"/>
                </a:solidFill>
              </a:rPr>
              <a:t> بالإضافة </a:t>
            </a:r>
            <a:r>
              <a:rPr lang="ar-SY" sz="2400" dirty="0" err="1" smtClean="0">
                <a:solidFill>
                  <a:schemeClr val="bg1"/>
                </a:solidFill>
              </a:rPr>
              <a:t>بالإضافة</a:t>
            </a:r>
            <a:r>
              <a:rPr lang="ar-SY" sz="2400" dirty="0" smtClean="0">
                <a:solidFill>
                  <a:schemeClr val="bg1"/>
                </a:solidFill>
              </a:rPr>
              <a:t> للمحارف </a:t>
            </a:r>
            <a:r>
              <a:rPr lang="ar-SY" sz="2400" dirty="0">
                <a:solidFill>
                  <a:schemeClr val="bg1"/>
                </a:solidFill>
              </a:rPr>
              <a:t>(= - ;) </a:t>
            </a:r>
            <a:r>
              <a:rPr lang="ar-SY" sz="2400" dirty="0" smtClean="0">
                <a:solidFill>
                  <a:schemeClr val="bg1"/>
                </a:solidFill>
              </a:rPr>
              <a:t>.</a:t>
            </a:r>
            <a:r>
              <a:rPr lang="ar-SY" sz="2400" dirty="0"/>
              <a:t/>
            </a:r>
            <a:br>
              <a:rPr lang="ar-SY" sz="2400" dirty="0"/>
            </a:br>
            <a:endParaRPr lang="ar-SY" sz="2400" dirty="0">
              <a:solidFill>
                <a:schemeClr val="bg1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8" y="3912687"/>
            <a:ext cx="11265764" cy="1704328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7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714113" y="308344"/>
            <a:ext cx="6833923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ybill" panose="040506030A0602020202" pitchFamily="82" charset="0"/>
              </a:rPr>
              <a:t>Web Applications </a:t>
            </a:r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Attack (Detection)</a:t>
            </a:r>
            <a:endParaRPr lang="ar-SY" sz="60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7" y="217283"/>
            <a:ext cx="11733291" cy="6500388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8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73" y="160976"/>
            <a:ext cx="7504826" cy="1609483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" y="1385708"/>
            <a:ext cx="11942403" cy="4590107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33" y="1573322"/>
            <a:ext cx="1905000" cy="1085850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-174927" y="5650295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92" y="2298711"/>
            <a:ext cx="9693480" cy="3346994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05" y="3905146"/>
            <a:ext cx="9211854" cy="67062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80" y="4309869"/>
            <a:ext cx="9211854" cy="6706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6" y="662142"/>
            <a:ext cx="5681964" cy="1261981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543632" y="416459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0" y="506215"/>
            <a:ext cx="1383210" cy="83615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561314" y="1828800"/>
            <a:ext cx="1099090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>
                <a:solidFill>
                  <a:schemeClr val="bg1"/>
                </a:solidFill>
              </a:rPr>
              <a:t>ان شبكة </a:t>
            </a:r>
            <a:r>
              <a:rPr lang="en-US" sz="2400" dirty="0">
                <a:solidFill>
                  <a:schemeClr val="bg1"/>
                </a:solidFill>
              </a:rPr>
              <a:t>Tor</a:t>
            </a:r>
            <a:r>
              <a:rPr lang="ar-SY" sz="2400" dirty="0">
                <a:solidFill>
                  <a:schemeClr val="bg1"/>
                </a:solidFill>
              </a:rPr>
              <a:t>هي شبكة من الحواسيب حول العالم التي تمرر الطلبات بين بعضها البعض بشكل مشفر </a:t>
            </a:r>
            <a:r>
              <a:rPr lang="ar-SY" sz="2400" dirty="0" smtClean="0">
                <a:solidFill>
                  <a:schemeClr val="bg1"/>
                </a:solidFill>
              </a:rPr>
              <a:t>ابتداء من الحاسب </a:t>
            </a:r>
            <a:r>
              <a:rPr lang="ar-SY" sz="2400" dirty="0">
                <a:solidFill>
                  <a:schemeClr val="bg1"/>
                </a:solidFill>
              </a:rPr>
              <a:t>صاحب الطلب انتهاء بالوجهة النهائية والذي يكون اخر جهاز ضمن الشبكة </a:t>
            </a:r>
            <a:r>
              <a:rPr lang="en-US" sz="2400" dirty="0">
                <a:solidFill>
                  <a:schemeClr val="bg1"/>
                </a:solidFill>
              </a:rPr>
              <a:t>Tor</a:t>
            </a:r>
            <a:r>
              <a:rPr lang="ar-SY" sz="2400" dirty="0">
                <a:solidFill>
                  <a:schemeClr val="bg1"/>
                </a:solidFill>
              </a:rPr>
              <a:t>والذي يسمى بعقدة </a:t>
            </a:r>
            <a:r>
              <a:rPr lang="ar-SY" sz="2400" dirty="0" smtClean="0">
                <a:solidFill>
                  <a:schemeClr val="bg1"/>
                </a:solidFill>
              </a:rPr>
              <a:t>الخروج  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Exit Node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r>
              <a:rPr lang="ar-SY" sz="2400" dirty="0" smtClean="0">
                <a:solidFill>
                  <a:schemeClr val="bg1"/>
                </a:solidFill>
              </a:rPr>
              <a:t> وعند </a:t>
            </a:r>
            <a:r>
              <a:rPr lang="ar-SY" sz="2400" dirty="0">
                <a:solidFill>
                  <a:schemeClr val="bg1"/>
                </a:solidFill>
              </a:rPr>
              <a:t>هذه العقدة يتم فك تشفير الرسالة ومن ثم توجيهها الى الوجهة </a:t>
            </a:r>
            <a:r>
              <a:rPr lang="ar-SY" sz="2400" dirty="0" smtClean="0">
                <a:solidFill>
                  <a:schemeClr val="bg1"/>
                </a:solidFill>
              </a:rPr>
              <a:t>المطلوبة.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>
                <a:solidFill>
                  <a:schemeClr val="bg1"/>
                </a:solidFill>
              </a:rPr>
              <a:t>تقريبا يوجد حوالي </a:t>
            </a:r>
            <a:r>
              <a:rPr lang="ar-SY" sz="2400" dirty="0" smtClean="0">
                <a:solidFill>
                  <a:schemeClr val="bg1"/>
                </a:solidFill>
              </a:rPr>
              <a:t>6111 عقدة </a:t>
            </a:r>
            <a:r>
              <a:rPr lang="ar-SY" sz="2400" dirty="0">
                <a:solidFill>
                  <a:schemeClr val="bg1"/>
                </a:solidFill>
              </a:rPr>
              <a:t>تقوم بتوجيه الطلبات عبر شبكة </a:t>
            </a:r>
            <a:r>
              <a:rPr lang="en-US" sz="2400" dirty="0">
                <a:solidFill>
                  <a:schemeClr val="bg1"/>
                </a:solidFill>
              </a:rPr>
              <a:t>Tor</a:t>
            </a:r>
            <a:r>
              <a:rPr lang="ar-SY" sz="2400" dirty="0">
                <a:solidFill>
                  <a:schemeClr val="bg1"/>
                </a:solidFill>
              </a:rPr>
              <a:t>وهذه العقد متوزعة عبر العالم وليست </a:t>
            </a:r>
            <a:r>
              <a:rPr lang="ar-SY" sz="2400" dirty="0" smtClean="0">
                <a:solidFill>
                  <a:schemeClr val="bg1"/>
                </a:solidFill>
              </a:rPr>
              <a:t>ملكا لمنظمة </a:t>
            </a:r>
            <a:r>
              <a:rPr lang="ar-SY" sz="2400" dirty="0">
                <a:solidFill>
                  <a:schemeClr val="bg1"/>
                </a:solidFill>
              </a:rPr>
              <a:t>او أي جهة رسمية بل تدار بشكل مباشر من </a:t>
            </a:r>
            <a:r>
              <a:rPr lang="ar-SY" sz="2400" dirty="0" smtClean="0">
                <a:solidFill>
                  <a:schemeClr val="bg1"/>
                </a:solidFill>
              </a:rPr>
              <a:t>المتطوعين يقدمون </a:t>
            </a:r>
            <a:r>
              <a:rPr lang="ar-SY" sz="2400" dirty="0">
                <a:solidFill>
                  <a:schemeClr val="bg1"/>
                </a:solidFill>
              </a:rPr>
              <a:t>السعة </a:t>
            </a:r>
            <a:r>
              <a:rPr lang="ar-SY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Bandwidth</a:t>
            </a:r>
            <a:r>
              <a:rPr lang="ar-SY" sz="2400" dirty="0" smtClean="0">
                <a:solidFill>
                  <a:schemeClr val="bg1"/>
                </a:solidFill>
              </a:rPr>
              <a:t>) قدر المستطاع لتأمين </a:t>
            </a:r>
            <a:r>
              <a:rPr lang="ar-SY" sz="2400" dirty="0">
                <a:solidFill>
                  <a:schemeClr val="bg1"/>
                </a:solidFill>
              </a:rPr>
              <a:t>السرعة لشبكة , </a:t>
            </a:r>
            <a:r>
              <a:rPr lang="en-US" sz="2400" dirty="0">
                <a:solidFill>
                  <a:schemeClr val="bg1"/>
                </a:solidFill>
              </a:rPr>
              <a:t>Tor</a:t>
            </a:r>
            <a:r>
              <a:rPr lang="ar-SY" sz="2400" dirty="0">
                <a:solidFill>
                  <a:schemeClr val="bg1"/>
                </a:solidFill>
              </a:rPr>
              <a:t>ومن المهم معرفة ان ال </a:t>
            </a:r>
            <a:r>
              <a:rPr lang="en-US" sz="2400" dirty="0" smtClean="0">
                <a:solidFill>
                  <a:schemeClr val="bg1"/>
                </a:solidFill>
              </a:rPr>
              <a:t> Relay</a:t>
            </a:r>
            <a:r>
              <a:rPr lang="ar-SY" sz="2400" dirty="0" smtClean="0">
                <a:solidFill>
                  <a:schemeClr val="bg1"/>
                </a:solidFill>
              </a:rPr>
              <a:t>لا </a:t>
            </a:r>
            <a:r>
              <a:rPr lang="ar-SY" sz="2400" dirty="0">
                <a:solidFill>
                  <a:schemeClr val="bg1"/>
                </a:solidFill>
              </a:rPr>
              <a:t>يحتاج لعتاد </a:t>
            </a: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ar-SY" sz="2400" dirty="0" smtClean="0">
                <a:solidFill>
                  <a:schemeClr val="bg1"/>
                </a:solidFill>
              </a:rPr>
              <a:t> خاص </a:t>
            </a:r>
            <a:r>
              <a:rPr lang="ar-SY" sz="2400" dirty="0">
                <a:solidFill>
                  <a:schemeClr val="bg1"/>
                </a:solidFill>
              </a:rPr>
              <a:t>او برمجيات </a:t>
            </a:r>
            <a:r>
              <a:rPr lang="ar-SY" sz="2400" dirty="0" smtClean="0">
                <a:solidFill>
                  <a:schemeClr val="bg1"/>
                </a:solidFill>
              </a:rPr>
              <a:t>خاصة بل </a:t>
            </a:r>
            <a:r>
              <a:rPr lang="ar-SY" sz="2400" dirty="0">
                <a:solidFill>
                  <a:schemeClr val="bg1"/>
                </a:solidFill>
              </a:rPr>
              <a:t>هو جهاز حاسوبي قد يكون </a:t>
            </a:r>
            <a:r>
              <a:rPr lang="en-US" sz="2400" dirty="0">
                <a:solidFill>
                  <a:schemeClr val="bg1"/>
                </a:solidFill>
              </a:rPr>
              <a:t>Smart </a:t>
            </a:r>
            <a:r>
              <a:rPr lang="en-US" sz="2400" dirty="0" smtClean="0">
                <a:solidFill>
                  <a:schemeClr val="bg1"/>
                </a:solidFill>
              </a:rPr>
              <a:t>Phone</a:t>
            </a:r>
            <a:r>
              <a:rPr lang="ar-SY" sz="2400" dirty="0" smtClean="0">
                <a:solidFill>
                  <a:schemeClr val="bg1"/>
                </a:solidFill>
              </a:rPr>
              <a:t> او </a:t>
            </a:r>
            <a:r>
              <a:rPr lang="en-US" sz="2400" dirty="0" smtClean="0">
                <a:solidFill>
                  <a:schemeClr val="bg1"/>
                </a:solidFill>
              </a:rPr>
              <a:t> Laptop</a:t>
            </a:r>
            <a:r>
              <a:rPr lang="ar-SY" sz="2400" dirty="0">
                <a:solidFill>
                  <a:schemeClr val="bg1"/>
                </a:solidFill>
              </a:rPr>
              <a:t>او </a:t>
            </a:r>
            <a:r>
              <a:rPr lang="en-US" sz="2400" dirty="0" smtClean="0">
                <a:solidFill>
                  <a:schemeClr val="bg1"/>
                </a:solidFill>
              </a:rPr>
              <a:t> PC</a:t>
            </a:r>
            <a:r>
              <a:rPr lang="ar-SY" sz="2400" dirty="0">
                <a:solidFill>
                  <a:schemeClr val="bg1"/>
                </a:solidFill>
              </a:rPr>
              <a:t>يحوي على برمجيات </a:t>
            </a:r>
            <a:r>
              <a:rPr lang="en-US" sz="2400" dirty="0" smtClean="0">
                <a:solidFill>
                  <a:schemeClr val="bg1"/>
                </a:solidFill>
              </a:rPr>
              <a:t>Tor</a:t>
            </a:r>
            <a:r>
              <a:rPr lang="ar-SY" sz="2400" dirty="0">
                <a:solidFill>
                  <a:schemeClr val="bg1"/>
                </a:solidFill>
              </a:rPr>
              <a:t>وبعض </a:t>
            </a:r>
            <a:r>
              <a:rPr lang="ar-SY" sz="2400" dirty="0" smtClean="0">
                <a:solidFill>
                  <a:schemeClr val="bg1"/>
                </a:solidFill>
              </a:rPr>
              <a:t>الاعدادات لكي </a:t>
            </a:r>
            <a:r>
              <a:rPr lang="ar-SY" sz="2400" dirty="0">
                <a:solidFill>
                  <a:schemeClr val="bg1"/>
                </a:solidFill>
              </a:rPr>
              <a:t>يتصرف </a:t>
            </a:r>
            <a:r>
              <a:rPr lang="ar-SY" sz="2400" dirty="0" smtClean="0">
                <a:solidFill>
                  <a:schemeClr val="bg1"/>
                </a:solidFill>
              </a:rPr>
              <a:t>ك </a:t>
            </a:r>
            <a:r>
              <a:rPr lang="en-US" sz="2400" dirty="0" smtClean="0">
                <a:solidFill>
                  <a:schemeClr val="bg1"/>
                </a:solidFill>
              </a:rPr>
              <a:t>Relay </a:t>
            </a:r>
            <a:r>
              <a:rPr lang="ar-SY" sz="2400" dirty="0" smtClean="0">
                <a:solidFill>
                  <a:schemeClr val="bg1"/>
                </a:solidFill>
              </a:rPr>
              <a:t> 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ar-SY" sz="2400" dirty="0"/>
              <a:t/>
            </a:r>
            <a:br>
              <a:rPr lang="ar-SY" sz="2400" dirty="0"/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2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3150606" y="455867"/>
            <a:ext cx="426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laybill" panose="040506030A0602020202" pitchFamily="82" charset="0"/>
              </a:rPr>
              <a:t>What is </a:t>
            </a:r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Scapy ?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805759" y="1720156"/>
            <a:ext cx="10798248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</a:rPr>
              <a:t>Scapy </a:t>
            </a:r>
            <a:r>
              <a:rPr lang="ar-SY" sz="2800" dirty="0" smtClean="0">
                <a:solidFill>
                  <a:schemeClr val="bg1"/>
                </a:solidFill>
              </a:rPr>
              <a:t>: هي منصة مكتوبة بلغة البايثون لبناء وارسال الرزم .</a:t>
            </a:r>
          </a:p>
          <a:p>
            <a:endParaRPr lang="ar-SY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تمكن من التقاط وإعادة ارسال الرزم لكشف الأعطال في الشبكة او من اجل اختبار قوة ومناعة الشبكات.</a:t>
            </a:r>
          </a:p>
          <a:p>
            <a:endParaRPr lang="ar-SY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 كل شيء هو عبارة عن كائن </a:t>
            </a:r>
            <a:r>
              <a:rPr lang="en-US" sz="2800" dirty="0" smtClean="0">
                <a:solidFill>
                  <a:schemeClr val="bg1"/>
                </a:solidFill>
              </a:rPr>
              <a:t>Object </a:t>
            </a:r>
            <a:r>
              <a:rPr lang="ar-SY" sz="2800" dirty="0" smtClean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ar-SY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يمكن استخدام </a:t>
            </a:r>
            <a:r>
              <a:rPr lang="en-US" sz="2800" dirty="0" smtClean="0">
                <a:solidFill>
                  <a:schemeClr val="bg1"/>
                </a:solidFill>
              </a:rPr>
              <a:t>Scapy</a:t>
            </a:r>
            <a:r>
              <a:rPr lang="ar-SY" sz="2800" dirty="0" smtClean="0">
                <a:solidFill>
                  <a:schemeClr val="bg1"/>
                </a:solidFill>
              </a:rPr>
              <a:t> من ال</a:t>
            </a:r>
            <a:r>
              <a:rPr lang="en-US" sz="2800" dirty="0" smtClean="0">
                <a:solidFill>
                  <a:schemeClr val="bg1"/>
                </a:solidFill>
              </a:rPr>
              <a:t>Terminal</a:t>
            </a:r>
            <a:r>
              <a:rPr lang="ar-SY" sz="2800" dirty="0" smtClean="0">
                <a:solidFill>
                  <a:schemeClr val="bg1"/>
                </a:solidFill>
              </a:rPr>
              <a:t> مباشرة </a:t>
            </a:r>
          </a:p>
          <a:p>
            <a:endParaRPr lang="ar-SY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او يمكن </a:t>
            </a:r>
            <a:r>
              <a:rPr lang="ar-SY" sz="2800" dirty="0" err="1" smtClean="0">
                <a:solidFill>
                  <a:schemeClr val="bg1"/>
                </a:solidFill>
              </a:rPr>
              <a:t>يمكن</a:t>
            </a:r>
            <a:r>
              <a:rPr lang="ar-SY" sz="2800" dirty="0" smtClean="0">
                <a:solidFill>
                  <a:schemeClr val="bg1"/>
                </a:solidFill>
              </a:rPr>
              <a:t> تضمينها كمكتبة في </a:t>
            </a:r>
            <a:r>
              <a:rPr lang="ar-SY" sz="2800" dirty="0" err="1" smtClean="0">
                <a:solidFill>
                  <a:schemeClr val="bg1"/>
                </a:solidFill>
              </a:rPr>
              <a:t>سكربتات</a:t>
            </a:r>
            <a:r>
              <a:rPr lang="ar-SY" sz="2800" dirty="0" smtClean="0">
                <a:solidFill>
                  <a:schemeClr val="bg1"/>
                </a:solidFill>
              </a:rPr>
              <a:t> البايثون.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1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3543632" y="416459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0" y="506215"/>
            <a:ext cx="1383210" cy="83615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4807749" y="6000269"/>
            <a:ext cx="691952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4000" dirty="0" smtClean="0"/>
              <a:t>http://3g2upl4pq6kufc4m.onion</a:t>
            </a:r>
            <a:endParaRPr lang="ar-SY" sz="4000" dirty="0"/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8" y="4602087"/>
            <a:ext cx="4807749" cy="2796363"/>
          </a:xfrm>
          <a:prstGeom prst="rect">
            <a:avLst/>
          </a:prstGeom>
          <a:noFill/>
        </p:spPr>
      </p:pic>
      <p:sp>
        <p:nvSpPr>
          <p:cNvPr id="13" name="مربع نص 12"/>
          <p:cNvSpPr txBox="1"/>
          <p:nvPr/>
        </p:nvSpPr>
        <p:spPr>
          <a:xfrm>
            <a:off x="-11796" y="1606997"/>
            <a:ext cx="11977894" cy="378565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عناوين مواقع </a:t>
            </a:r>
            <a:r>
              <a:rPr lang="en-US" sz="2400" dirty="0" smtClean="0">
                <a:solidFill>
                  <a:schemeClr val="bg1"/>
                </a:solidFill>
              </a:rPr>
              <a:t>onion</a:t>
            </a:r>
            <a:r>
              <a:rPr lang="ar-SY" sz="2400" dirty="0" smtClean="0">
                <a:solidFill>
                  <a:schemeClr val="bg1"/>
                </a:solidFill>
              </a:rPr>
              <a:t> . لا يتم تسجيلها بل هي </a:t>
            </a:r>
            <a:r>
              <a:rPr lang="en-US" sz="2400" dirty="0" smtClean="0">
                <a:solidFill>
                  <a:schemeClr val="bg1"/>
                </a:solidFill>
              </a:rPr>
              <a:t>hash</a:t>
            </a:r>
            <a:r>
              <a:rPr lang="ar-SY" sz="2400" dirty="0" smtClean="0">
                <a:solidFill>
                  <a:schemeClr val="bg1"/>
                </a:solidFill>
              </a:rPr>
              <a:t> من مفتاح عام (النصف الأول من ترميز </a:t>
            </a:r>
            <a:r>
              <a:rPr lang="en-US" sz="2400" dirty="0" smtClean="0">
                <a:solidFill>
                  <a:schemeClr val="bg1"/>
                </a:solidFill>
              </a:rPr>
              <a:t>base32</a:t>
            </a:r>
            <a:r>
              <a:rPr lang="ar-SY" sz="2400" dirty="0" smtClean="0">
                <a:solidFill>
                  <a:schemeClr val="bg1"/>
                </a:solidFill>
              </a:rPr>
              <a:t> للمفتاح 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العام من خوارزمية التشفير </a:t>
            </a:r>
            <a:r>
              <a:rPr lang="en-US" sz="2400" dirty="0" smtClean="0">
                <a:solidFill>
                  <a:schemeClr val="bg1"/>
                </a:solidFill>
              </a:rPr>
              <a:t>SHA-1</a:t>
            </a:r>
            <a:r>
              <a:rPr lang="ar-SY" sz="2400" dirty="0" smtClean="0">
                <a:solidFill>
                  <a:schemeClr val="bg1"/>
                </a:solidFill>
              </a:rPr>
              <a:t>)  </a:t>
            </a:r>
          </a:p>
          <a:p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في النتيجة سينتج لدينا </a:t>
            </a:r>
            <a:r>
              <a:rPr lang="en-US" sz="2400" dirty="0" smtClean="0">
                <a:solidFill>
                  <a:schemeClr val="bg1"/>
                </a:solidFill>
              </a:rPr>
              <a:t>Domain</a:t>
            </a:r>
            <a:r>
              <a:rPr lang="ar-SY" sz="2400" dirty="0" smtClean="0">
                <a:solidFill>
                  <a:schemeClr val="bg1"/>
                </a:solidFill>
              </a:rPr>
              <a:t> ب16 محرف يحوي على الاحرف من ( </a:t>
            </a:r>
            <a:r>
              <a:rPr lang="en-US" sz="2400" dirty="0" smtClean="0">
                <a:solidFill>
                  <a:schemeClr val="bg1"/>
                </a:solidFill>
              </a:rPr>
              <a:t>a-z</a:t>
            </a:r>
            <a:r>
              <a:rPr lang="ar-SY" sz="2400" dirty="0" smtClean="0">
                <a:solidFill>
                  <a:schemeClr val="bg1"/>
                </a:solidFill>
              </a:rPr>
              <a:t> ) بشكل </a:t>
            </a:r>
            <a:r>
              <a:rPr lang="en-US" sz="2400" dirty="0" smtClean="0">
                <a:solidFill>
                  <a:schemeClr val="bg1"/>
                </a:solidFill>
              </a:rPr>
              <a:t>lowercase</a:t>
            </a:r>
            <a:r>
              <a:rPr lang="ar-SY" sz="2400" dirty="0" smtClean="0">
                <a:solidFill>
                  <a:schemeClr val="bg1"/>
                </a:solidFill>
              </a:rPr>
              <a:t> والأرقام من 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(</a:t>
            </a:r>
            <a:r>
              <a:rPr lang="en-US" sz="2400" dirty="0" smtClean="0">
                <a:solidFill>
                  <a:schemeClr val="bg1"/>
                </a:solidFill>
              </a:rPr>
              <a:t> 2 – 7 </a:t>
            </a:r>
            <a:r>
              <a:rPr lang="ar-SY" sz="2400" dirty="0" smtClean="0">
                <a:solidFill>
                  <a:schemeClr val="bg1"/>
                </a:solidFill>
              </a:rPr>
              <a:t>) .</a:t>
            </a:r>
          </a:p>
          <a:p>
            <a:endParaRPr lang="ar-SY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ar-SY" sz="2400" dirty="0" smtClean="0">
                <a:solidFill>
                  <a:schemeClr val="bg1"/>
                </a:solidFill>
              </a:rPr>
              <a:t>عندما يتم كتابة عنوان تابع لشبكة </a:t>
            </a:r>
            <a:r>
              <a:rPr lang="en-US" sz="2400" dirty="0" smtClean="0">
                <a:solidFill>
                  <a:schemeClr val="bg1"/>
                </a:solidFill>
              </a:rPr>
              <a:t>TOR</a:t>
            </a:r>
            <a:r>
              <a:rPr lang="ar-SY" sz="2400" dirty="0" smtClean="0">
                <a:solidFill>
                  <a:schemeClr val="bg1"/>
                </a:solidFill>
              </a:rPr>
              <a:t> في متصفح </a:t>
            </a:r>
            <a:r>
              <a:rPr lang="en-US" sz="2400" dirty="0" smtClean="0">
                <a:solidFill>
                  <a:schemeClr val="bg1"/>
                </a:solidFill>
              </a:rPr>
              <a:t>TOR</a:t>
            </a:r>
            <a:r>
              <a:rPr lang="ar-SY" sz="2400" dirty="0" smtClean="0">
                <a:solidFill>
                  <a:schemeClr val="bg1"/>
                </a:solidFill>
              </a:rPr>
              <a:t> لا يتم طلب عنوان </a:t>
            </a:r>
            <a:r>
              <a:rPr lang="en-US" sz="2400" dirty="0" smtClean="0">
                <a:solidFill>
                  <a:schemeClr val="bg1"/>
                </a:solidFill>
              </a:rPr>
              <a:t>IP</a:t>
            </a:r>
            <a:r>
              <a:rPr lang="ar-SY" sz="2400" dirty="0" smtClean="0">
                <a:solidFill>
                  <a:schemeClr val="bg1"/>
                </a:solidFill>
              </a:rPr>
              <a:t> بل يتم البحث عن(</a:t>
            </a:r>
            <a:r>
              <a:rPr lang="en-US" sz="2400" dirty="0">
                <a:solidFill>
                  <a:schemeClr val="bg1"/>
                </a:solidFill>
              </a:rPr>
              <a:t>Hidden</a:t>
            </a:r>
            <a:r>
              <a:rPr lang="en-US" sz="2400" dirty="0" smtClean="0">
                <a:solidFill>
                  <a:schemeClr val="bg1"/>
                </a:solidFill>
              </a:rPr>
              <a:t> Service</a:t>
            </a:r>
            <a:r>
              <a:rPr lang="ar-SY" sz="2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والتي بإمكان أي متطوع ان يستضيفها .</a:t>
            </a:r>
          </a:p>
          <a:p>
            <a:endParaRPr lang="ar-SY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14" name="قوس كبير أيسر 13"/>
          <p:cNvSpPr/>
          <p:nvPr/>
        </p:nvSpPr>
        <p:spPr>
          <a:xfrm rot="5400000">
            <a:off x="7950512" y="3749705"/>
            <a:ext cx="861253" cy="4024477"/>
          </a:xfrm>
          <a:prstGeom prst="leftBrace">
            <a:avLst>
              <a:gd name="adj1" fmla="val 0"/>
              <a:gd name="adj2" fmla="val 4710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5" name="مستطيل 14"/>
          <p:cNvSpPr/>
          <p:nvPr/>
        </p:nvSpPr>
        <p:spPr>
          <a:xfrm>
            <a:off x="7123815" y="4753069"/>
            <a:ext cx="2785730" cy="6395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16 bit { (a-z) (2-7) }</a:t>
            </a:r>
            <a:endParaRPr lang="ar-SY" sz="2400" b="1" dirty="0">
              <a:solidFill>
                <a:schemeClr val="tx1"/>
              </a:solidFill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543632" y="416459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0" y="506215"/>
            <a:ext cx="1383210" cy="83615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" y="0"/>
            <a:ext cx="12294606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" y="0"/>
            <a:ext cx="12367034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14" y="0"/>
            <a:ext cx="12367034" cy="6858000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14" y="63373"/>
            <a:ext cx="12436045" cy="659092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14" y="0"/>
            <a:ext cx="12439461" cy="6858000"/>
          </a:xfrm>
          <a:prstGeom prst="rect">
            <a:avLst/>
          </a:prstGeom>
        </p:spPr>
      </p:pic>
      <p:sp>
        <p:nvSpPr>
          <p:cNvPr id="9" name="عنصر نائب لرقم الشريحة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43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543632" y="416459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0" y="506215"/>
            <a:ext cx="1383210" cy="83615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580239" y="2027977"/>
            <a:ext cx="87909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ar-SY" sz="2400" dirty="0">
              <a:solidFill>
                <a:schemeClr val="bg1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521878"/>
            <a:ext cx="11111023" cy="5032201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25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320348" y="416458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386" y="506214"/>
            <a:ext cx="1383210" cy="83615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" y="297712"/>
            <a:ext cx="11717079" cy="6337004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7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543632" y="416459"/>
            <a:ext cx="4867038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The Onion Router (TOR)</a:t>
            </a:r>
            <a:endParaRPr lang="ar-SY" sz="60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0" y="506215"/>
            <a:ext cx="1383210" cy="83615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551814" y="329607"/>
            <a:ext cx="881439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ar-SY" sz="4800" b="1" dirty="0" smtClean="0">
                <a:solidFill>
                  <a:schemeClr val="bg1"/>
                </a:solidFill>
              </a:rPr>
              <a:t>الرؤية المستقبلية للمشروع</a:t>
            </a:r>
            <a:endParaRPr lang="ar-SY" sz="4800" b="1" dirty="0">
              <a:solidFill>
                <a:schemeClr val="bg1"/>
              </a:solidFill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733648" y="1584251"/>
            <a:ext cx="106325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  <a:t>سيتم توسيع مجال الحماية التي يؤمنها النظام من خلال الحماية من التهديدات التي</a:t>
            </a:r>
            <a:b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  <a:t>تواجه الشبكات اللاسلكية , وهجمات أخرى تهدد تطبيقات الويب , بالإضافة سيتم زيادة</a:t>
            </a:r>
            <a:b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  <a:t>فعالية ال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Packet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Analyzer</a:t>
            </a:r>
            <a:r>
              <a:rPr lang="ar-SY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من </a:t>
            </a:r>
            <a: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  <a:t>خلال تزويده بتواقيع لبرمجيات خبيثة من اكثر من</a:t>
            </a:r>
            <a:b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ar-SY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نظام </a:t>
            </a:r>
            <a:r>
              <a:rPr lang="ar-SY" sz="2400" b="1" dirty="0">
                <a:solidFill>
                  <a:schemeClr val="bg1"/>
                </a:solidFill>
                <a:latin typeface="Arial" panose="020B0604020202020204" pitchFamily="34" charset="0"/>
              </a:rPr>
              <a:t>حماية</a:t>
            </a:r>
            <a:r>
              <a:rPr lang="ar-SY" sz="2400" b="1" dirty="0">
                <a:solidFill>
                  <a:schemeClr val="bg1"/>
                </a:solidFill>
              </a:rPr>
              <a:t> </a:t>
            </a:r>
            <a:r>
              <a:rPr lang="ar-SY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Anti-virus , Anti-Malware</a:t>
            </a:r>
            <a:r>
              <a:rPr lang="ar-SY" sz="2400" b="1" dirty="0"/>
              <a:t/>
            </a:r>
            <a:br>
              <a:rPr lang="ar-SY" sz="2400" b="1" dirty="0"/>
            </a:b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382233" y="3523243"/>
            <a:ext cx="1012219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ar-SY" sz="2400" b="1" dirty="0">
                <a:solidFill>
                  <a:schemeClr val="bg1"/>
                </a:solidFill>
              </a:rPr>
              <a:t>سيتم تزويد النظام بواجهة ويب لعرض المخططات البيانية لتسهل على المستخدم</a:t>
            </a:r>
            <a:br>
              <a:rPr lang="ar-SY" sz="2400" b="1" dirty="0">
                <a:solidFill>
                  <a:schemeClr val="bg1"/>
                </a:solidFill>
              </a:rPr>
            </a:br>
            <a:r>
              <a:rPr lang="ar-SY" sz="2400" b="1" dirty="0">
                <a:solidFill>
                  <a:schemeClr val="bg1"/>
                </a:solidFill>
              </a:rPr>
              <a:t>الاطلاع على وضع الشبكة </a:t>
            </a:r>
            <a:r>
              <a:rPr lang="ar-SY" sz="2400" b="1" dirty="0"/>
              <a:t/>
            </a:r>
            <a:br>
              <a:rPr lang="ar-SY" sz="2400" b="1" dirty="0"/>
            </a:b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850605" y="4986669"/>
            <a:ext cx="1065382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ar-SY" sz="2400" b="1" dirty="0">
                <a:solidFill>
                  <a:schemeClr val="bg1"/>
                </a:solidFill>
              </a:rPr>
              <a:t>مستقبليا سيتم الانتقال من الفحص اعتمادا على التعابير المنتظمة نحو الفحص اعتمادا</a:t>
            </a:r>
            <a:br>
              <a:rPr lang="ar-SY" sz="2400" b="1" dirty="0">
                <a:solidFill>
                  <a:schemeClr val="bg1"/>
                </a:solidFill>
              </a:rPr>
            </a:br>
            <a:r>
              <a:rPr lang="ar-SY" sz="2400" b="1" dirty="0">
                <a:solidFill>
                  <a:schemeClr val="bg1"/>
                </a:solidFill>
              </a:rPr>
              <a:t>على التعلم الذاتي للنظام </a:t>
            </a:r>
            <a:r>
              <a:rPr lang="en-US" sz="2400" b="1" i="1" dirty="0">
                <a:solidFill>
                  <a:schemeClr val="bg1"/>
                </a:solidFill>
              </a:rPr>
              <a:t>Knowledge-based Scan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ar-SY" sz="2400" b="1" dirty="0">
              <a:solidFill>
                <a:schemeClr val="bg1"/>
              </a:solidFill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1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2551814" y="329607"/>
            <a:ext cx="881439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ar-SY" sz="4800" b="1" dirty="0" smtClean="0">
                <a:solidFill>
                  <a:schemeClr val="bg1"/>
                </a:solidFill>
              </a:rPr>
              <a:t>الرؤية المستقبلية للمشروع</a:t>
            </a:r>
            <a:endParaRPr lang="ar-SY" sz="4800" b="1" dirty="0">
              <a:solidFill>
                <a:schemeClr val="bg1"/>
              </a:solidFill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511929" y="1774480"/>
            <a:ext cx="10139881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ar-SY" sz="2400" dirty="0" smtClean="0">
                <a:solidFill>
                  <a:schemeClr val="bg1"/>
                </a:solidFill>
              </a:rPr>
              <a:t>سيتم </a:t>
            </a:r>
            <a:r>
              <a:rPr lang="ar-SY" sz="2400" dirty="0">
                <a:solidFill>
                  <a:schemeClr val="bg1"/>
                </a:solidFill>
              </a:rPr>
              <a:t>بناء نظام تشغيل مبني على توزيعة </a:t>
            </a:r>
            <a:r>
              <a:rPr lang="ar-SY" sz="2400" dirty="0" err="1">
                <a:solidFill>
                  <a:schemeClr val="bg1"/>
                </a:solidFill>
              </a:rPr>
              <a:t>ديبيان</a:t>
            </a:r>
            <a:r>
              <a:rPr lang="ar-SY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Debian</a:t>
            </a:r>
            <a:r>
              <a:rPr lang="en-US" sz="2400" dirty="0">
                <a:solidFill>
                  <a:schemeClr val="bg1"/>
                </a:solidFill>
              </a:rPr>
              <a:t> Distribution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)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ar-SY" sz="2400" dirty="0">
                <a:solidFill>
                  <a:schemeClr val="bg1"/>
                </a:solidFill>
              </a:rPr>
              <a:t>بعد القيام بعملية 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Remastring</a:t>
            </a:r>
            <a:r>
              <a:rPr lang="ar-SY" sz="2400" dirty="0" err="1">
                <a:solidFill>
                  <a:schemeClr val="bg1"/>
                </a:solidFill>
              </a:rPr>
              <a:t>للتوزيعة</a:t>
            </a:r>
            <a:r>
              <a:rPr lang="ar-SY" sz="2400" dirty="0">
                <a:solidFill>
                  <a:schemeClr val="bg1"/>
                </a:solidFill>
              </a:rPr>
              <a:t> بحيث لا يتجاوز حجم النظام بعد</a:t>
            </a:r>
            <a:br>
              <a:rPr lang="ar-SY" sz="2400" dirty="0">
                <a:solidFill>
                  <a:schemeClr val="bg1"/>
                </a:solidFill>
              </a:rPr>
            </a:br>
            <a:r>
              <a:rPr lang="ar-SY" sz="2400" dirty="0">
                <a:solidFill>
                  <a:schemeClr val="bg1"/>
                </a:solidFill>
              </a:rPr>
              <a:t>التخصيص والتخلص من الحزم التي لا تخدم هدف النظام 700 </a:t>
            </a:r>
            <a:r>
              <a:rPr lang="en-US" sz="2400" dirty="0" smtClean="0">
                <a:solidFill>
                  <a:schemeClr val="bg1"/>
                </a:solidFill>
              </a:rPr>
              <a:t> MB</a:t>
            </a:r>
            <a:r>
              <a:rPr lang="ar-SY" sz="2400" dirty="0">
                <a:solidFill>
                  <a:schemeClr val="bg1"/>
                </a:solidFill>
              </a:rPr>
              <a:t>بحيث يتم اقلاع</a:t>
            </a:r>
            <a:br>
              <a:rPr lang="ar-SY" sz="2400" dirty="0">
                <a:solidFill>
                  <a:schemeClr val="bg1"/>
                </a:solidFill>
              </a:rPr>
            </a:br>
            <a:r>
              <a:rPr lang="ar-SY" sz="2400" dirty="0">
                <a:solidFill>
                  <a:schemeClr val="bg1"/>
                </a:solidFill>
              </a:rPr>
              <a:t>النظام من أي , </a:t>
            </a:r>
            <a:r>
              <a:rPr lang="en-US" sz="2400" dirty="0" smtClean="0">
                <a:solidFill>
                  <a:schemeClr val="bg1"/>
                </a:solidFill>
              </a:rPr>
              <a:t> Flash </a:t>
            </a:r>
            <a:r>
              <a:rPr lang="en-US" sz="2400" dirty="0">
                <a:solidFill>
                  <a:schemeClr val="bg1"/>
                </a:solidFill>
              </a:rPr>
              <a:t>Memory</a:t>
            </a:r>
            <a:r>
              <a:rPr lang="ar-SY" sz="2400" dirty="0">
                <a:solidFill>
                  <a:schemeClr val="bg1"/>
                </a:solidFill>
              </a:rPr>
              <a:t>بحيث تكون سهلة الاستخدام وتحوي بشكل</a:t>
            </a:r>
            <a:br>
              <a:rPr lang="ar-SY" sz="2400" dirty="0">
                <a:solidFill>
                  <a:schemeClr val="bg1"/>
                </a:solidFill>
              </a:rPr>
            </a:br>
            <a:r>
              <a:rPr lang="ar-SY" sz="2400" dirty="0">
                <a:solidFill>
                  <a:schemeClr val="bg1"/>
                </a:solidFill>
              </a:rPr>
              <a:t>أساسي الأداة التي تم بناءها مع بعض اشهر الأدوات في مجال </a:t>
            </a:r>
            <a:r>
              <a:rPr lang="en-US" sz="2400" dirty="0">
                <a:solidFill>
                  <a:schemeClr val="bg1"/>
                </a:solidFill>
              </a:rPr>
              <a:t>Network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. Analysis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5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80" y="446502"/>
            <a:ext cx="7885568" cy="60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6" y="1013988"/>
            <a:ext cx="10668548" cy="44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4" y="287975"/>
            <a:ext cx="10990906" cy="6179368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2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3745406" y="618830"/>
            <a:ext cx="3470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bill" panose="040506030A0602020202" pitchFamily="82" charset="0"/>
              </a:rPr>
              <a:t>Why use Scapy?</a:t>
            </a:r>
            <a:endParaRPr lang="ar-SY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bill" panose="040506030A0602020202" pitchFamily="82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1258432" y="2018923"/>
            <a:ext cx="9693533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ar-SY" sz="2800" dirty="0" smtClean="0">
                <a:solidFill>
                  <a:schemeClr val="bg1"/>
                </a:solidFill>
              </a:rPr>
              <a:t>ينقسم مستخدمي </a:t>
            </a:r>
            <a:r>
              <a:rPr lang="en-US" sz="2800" dirty="0" smtClean="0">
                <a:solidFill>
                  <a:schemeClr val="bg1"/>
                </a:solidFill>
              </a:rPr>
              <a:t>Scapy</a:t>
            </a:r>
            <a:r>
              <a:rPr lang="ar-SY" sz="2800" dirty="0" smtClean="0">
                <a:solidFill>
                  <a:schemeClr val="bg1"/>
                </a:solidFill>
              </a:rPr>
              <a:t> لفريقين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 Team</a:t>
            </a:r>
            <a:r>
              <a:rPr lang="ar-SY" sz="2800" dirty="0" smtClean="0">
                <a:solidFill>
                  <a:schemeClr val="bg1"/>
                </a:solidFill>
              </a:rPr>
              <a:t>: هذا الفريق يستخدم </a:t>
            </a:r>
            <a:r>
              <a:rPr lang="en-US" sz="2800" dirty="0" smtClean="0">
                <a:solidFill>
                  <a:schemeClr val="bg1"/>
                </a:solidFill>
              </a:rPr>
              <a:t>Scapy</a:t>
            </a:r>
            <a:r>
              <a:rPr lang="ar-SY" sz="2800" dirty="0" smtClean="0">
                <a:solidFill>
                  <a:schemeClr val="bg1"/>
                </a:solidFill>
              </a:rPr>
              <a:t> لاختبار أنظمة </a:t>
            </a:r>
            <a:r>
              <a:rPr lang="en-US" sz="2800" dirty="0" smtClean="0">
                <a:solidFill>
                  <a:schemeClr val="bg1"/>
                </a:solidFill>
              </a:rPr>
              <a:t>IDS</a:t>
            </a:r>
            <a:r>
              <a:rPr lang="ar-SY" sz="2800" dirty="0" smtClean="0">
                <a:solidFill>
                  <a:schemeClr val="bg1"/>
                </a:solidFill>
              </a:rPr>
              <a:t> و </a:t>
            </a:r>
            <a:r>
              <a:rPr lang="en-US" sz="2800" dirty="0" smtClean="0">
                <a:solidFill>
                  <a:schemeClr val="bg1"/>
                </a:solidFill>
              </a:rPr>
              <a:t>IPS</a:t>
            </a:r>
            <a:r>
              <a:rPr lang="ar-SY" sz="2800" dirty="0" smtClean="0">
                <a:solidFill>
                  <a:schemeClr val="bg1"/>
                </a:solidFill>
              </a:rPr>
              <a:t> وجدران النار بالإضافة لاستخدامها في مجال التعلم حول </a:t>
            </a:r>
            <a:r>
              <a:rPr lang="en-US" sz="2800" dirty="0" smtClean="0">
                <a:solidFill>
                  <a:schemeClr val="bg1"/>
                </a:solidFill>
              </a:rPr>
              <a:t>TCP/IP</a:t>
            </a:r>
            <a:r>
              <a:rPr lang="ar-SY" sz="2800" dirty="0" smtClean="0">
                <a:solidFill>
                  <a:schemeClr val="bg1"/>
                </a:solidFill>
              </a:rPr>
              <a:t> و </a:t>
            </a:r>
            <a:r>
              <a:rPr lang="en-US" sz="2800" dirty="0" smtClean="0">
                <a:solidFill>
                  <a:schemeClr val="bg1"/>
                </a:solidFill>
              </a:rPr>
              <a:t>Application Response</a:t>
            </a:r>
            <a:r>
              <a:rPr lang="ar-SY" sz="28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ar-SY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ar-SY" sz="28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Red Team</a:t>
            </a:r>
            <a:r>
              <a:rPr lang="ar-SY" sz="2800" dirty="0" smtClean="0">
                <a:solidFill>
                  <a:schemeClr val="bg1"/>
                </a:solidFill>
              </a:rPr>
              <a:t>: هذا الفريق يستخدم </a:t>
            </a:r>
            <a:r>
              <a:rPr lang="en-US" sz="2800" dirty="0" smtClean="0">
                <a:solidFill>
                  <a:schemeClr val="bg1"/>
                </a:solidFill>
              </a:rPr>
              <a:t>Scapy</a:t>
            </a:r>
            <a:r>
              <a:rPr lang="ar-SY" sz="2800" dirty="0" smtClean="0">
                <a:solidFill>
                  <a:schemeClr val="bg1"/>
                </a:solidFill>
              </a:rPr>
              <a:t> لاختبار الاختراق او لأجل شن الهجمات مثل (</a:t>
            </a:r>
            <a:r>
              <a:rPr lang="en-US" sz="2800" dirty="0" smtClean="0">
                <a:solidFill>
                  <a:schemeClr val="bg1"/>
                </a:solidFill>
              </a:rPr>
              <a:t>DDOS/DOS</a:t>
            </a:r>
            <a:r>
              <a:rPr lang="ar-SY" sz="2800" dirty="0" smtClean="0">
                <a:solidFill>
                  <a:schemeClr val="bg1"/>
                </a:solidFill>
              </a:rPr>
              <a:t>)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05" y="1421393"/>
            <a:ext cx="8019033" cy="40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15" y="410422"/>
            <a:ext cx="7112549" cy="61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81" y="173670"/>
            <a:ext cx="9049215" cy="62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50" y="575043"/>
            <a:ext cx="9465825" cy="55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2" y="63374"/>
            <a:ext cx="11887200" cy="67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7" y="180098"/>
            <a:ext cx="11633662" cy="65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صر نائب للنص 7"/>
          <p:cNvSpPr>
            <a:spLocks noGrp="1"/>
          </p:cNvSpPr>
          <p:nvPr>
            <p:ph type="body" idx="1"/>
          </p:nvPr>
        </p:nvSpPr>
        <p:spPr>
          <a:xfrm>
            <a:off x="317145" y="2642858"/>
            <a:ext cx="9517934" cy="98488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bg1"/>
                </a:solidFill>
              </a:rPr>
              <a:t>If you need </a:t>
            </a:r>
            <a:r>
              <a:rPr lang="en-US" sz="3200" b="1" dirty="0">
                <a:solidFill>
                  <a:schemeClr val="bg1"/>
                </a:solidFill>
              </a:rPr>
              <a:t>the </a:t>
            </a:r>
            <a:r>
              <a:rPr lang="en-US" sz="3200" b="1" dirty="0" smtClean="0">
                <a:solidFill>
                  <a:schemeClr val="bg1"/>
                </a:solidFill>
              </a:rPr>
              <a:t>code or any help just ask :</a:t>
            </a:r>
            <a:endParaRPr lang="ar-SY" sz="3200" b="1" dirty="0">
              <a:solidFill>
                <a:schemeClr val="bg1"/>
              </a:solidFill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-256409" y="5774087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586008" y="6175761"/>
            <a:ext cx="4947385" cy="464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hadi.assalem@gmail.com</a:t>
            </a:r>
            <a:endParaRPr lang="ar-SY" sz="2400" b="1" dirty="0"/>
          </a:p>
        </p:txBody>
      </p:sp>
      <p:sp>
        <p:nvSpPr>
          <p:cNvPr id="9" name="مستطيل 8"/>
          <p:cNvSpPr/>
          <p:nvPr/>
        </p:nvSpPr>
        <p:spPr>
          <a:xfrm>
            <a:off x="1548142" y="3277851"/>
            <a:ext cx="9488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800" b="1" dirty="0" smtClean="0">
                <a:solidFill>
                  <a:schemeClr val="accent1"/>
                </a:solidFill>
              </a:rPr>
              <a:t>Facebook </a:t>
            </a:r>
            <a:r>
              <a:rPr lang="en-US" sz="2400" b="1" dirty="0" smtClean="0"/>
              <a:t>:  </a:t>
            </a:r>
            <a:r>
              <a:rPr lang="ar-SY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2"/>
              </a:rPr>
              <a:t>https</a:t>
            </a:r>
            <a:r>
              <a:rPr lang="ar-SY" dirty="0">
                <a:solidFill>
                  <a:schemeClr val="tx2">
                    <a:lumMod val="40000"/>
                    <a:lumOff val="60000"/>
                  </a:schemeClr>
                </a:solidFill>
                <a:hlinkClick r:id="rId2"/>
              </a:rPr>
              <a:t>://www.facebook.com/people/Hadi-Assalem/100008034275867</a:t>
            </a:r>
            <a:endParaRPr lang="ar-SY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1548141" y="4121809"/>
            <a:ext cx="9488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800" b="1" dirty="0" smtClean="0">
                <a:solidFill>
                  <a:schemeClr val="accent1"/>
                </a:solidFill>
              </a:rPr>
              <a:t>Linkedin </a:t>
            </a:r>
            <a:r>
              <a:rPr lang="en-US" sz="2400" b="1" dirty="0"/>
              <a:t>:  </a:t>
            </a:r>
            <a:r>
              <a:rPr lang="en-US" sz="2400" b="1" dirty="0" smtClean="0"/>
              <a:t>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://www.linkedin.com/in/hadi-assalem-402778bb/</a:t>
            </a:r>
            <a:endParaRPr lang="ar-SY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عنصر نائب للنص 7"/>
          <p:cNvSpPr txBox="1">
            <a:spLocks/>
          </p:cNvSpPr>
          <p:nvPr/>
        </p:nvSpPr>
        <p:spPr>
          <a:xfrm>
            <a:off x="152675" y="342756"/>
            <a:ext cx="1177073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86F0FF"/>
                </a:solidFill>
                <a:latin typeface="Lucida Sans"/>
                <a:ea typeface="+mn-ea"/>
                <a:cs typeface="Lucida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>
              <a:buFont typeface="Wingdings" panose="05000000000000000000" pitchFamily="2" charset="2"/>
              <a:buChar char="Ø"/>
            </a:pPr>
            <a:r>
              <a:rPr lang="en-US" sz="3200" b="1" kern="0" dirty="0" smtClean="0">
                <a:solidFill>
                  <a:schemeClr val="bg1"/>
                </a:solidFill>
              </a:rPr>
              <a:t>This project has been published as a tutorial in Hakin9 Magazine:</a:t>
            </a:r>
          </a:p>
          <a:p>
            <a:pPr marL="457200" indent="-457200" algn="l" rtl="0">
              <a:buFont typeface="Wingdings" panose="05000000000000000000" pitchFamily="2" charset="2"/>
              <a:buChar char="Ø"/>
            </a:pPr>
            <a:endParaRPr lang="ar-SY" sz="3200" b="1" kern="0" dirty="0">
              <a:solidFill>
                <a:schemeClr val="bg1"/>
              </a:solidFill>
            </a:endParaRPr>
          </a:p>
        </p:txBody>
      </p:sp>
      <p:sp>
        <p:nvSpPr>
          <p:cNvPr id="2" name="مستطيل 1"/>
          <p:cNvSpPr/>
          <p:nvPr/>
        </p:nvSpPr>
        <p:spPr>
          <a:xfrm>
            <a:off x="1548141" y="1682462"/>
            <a:ext cx="8286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ar-SY" sz="2000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/>
              </a:rPr>
              <a:t>https://hakin9.org/download/reverse-engineering-and-password-breaking/</a:t>
            </a:r>
            <a:endParaRPr lang="ar-SY" sz="20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1" y="4708416"/>
            <a:ext cx="2054530" cy="1841152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491961" y="387540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223034" y="2489704"/>
            <a:ext cx="755059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a=IP(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ttl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=10)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a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&lt; IP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ttl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=10 &gt;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a.src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'127.0.0.1'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a.dst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="192.168.1.1"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&gt;&gt;&gt;a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&lt; IP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ttl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=10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dst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=192.168.1.1 |&gt;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del(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a.ttl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a.ttl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64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br>
              <a:rPr lang="en-US" sz="2000" b="1" dirty="0">
                <a:solidFill>
                  <a:schemeClr val="bg1"/>
                </a:solidFill>
              </a:rPr>
            </a:br>
            <a:endParaRPr lang="ar-SY" sz="2000" b="1" dirty="0">
              <a:solidFill>
                <a:schemeClr val="bg1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4155541" y="1738265"/>
            <a:ext cx="7007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بناء رزمة </a:t>
            </a:r>
            <a:r>
              <a:rPr lang="en-US" sz="2800" dirty="0" smtClean="0">
                <a:solidFill>
                  <a:schemeClr val="bg1"/>
                </a:solidFill>
              </a:rPr>
              <a:t>IP</a:t>
            </a:r>
            <a:r>
              <a:rPr lang="ar-SY" sz="2800" dirty="0" smtClean="0">
                <a:solidFill>
                  <a:schemeClr val="bg1"/>
                </a:solidFill>
              </a:rPr>
              <a:t> :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11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4083113" y="1013987"/>
            <a:ext cx="7007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ar-SY" sz="2800" dirty="0" smtClean="0">
                <a:solidFill>
                  <a:schemeClr val="bg1"/>
                </a:solidFill>
              </a:rPr>
              <a:t>تكديس الطبقات :</a:t>
            </a:r>
            <a:endParaRPr lang="ar-SY" sz="2800" dirty="0">
              <a:solidFill>
                <a:schemeClr val="bg1"/>
              </a:solidFill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3322623" y="1702051"/>
            <a:ext cx="741478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2400" dirty="0">
                <a:solidFill>
                  <a:schemeClr val="bg1"/>
                </a:solidFill>
              </a:rPr>
              <a:t>يمكنننا إضافة طبقة الى طبقة عن طريق المعامل ( / ) :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     - </a:t>
            </a:r>
            <a:r>
              <a:rPr lang="ar-SY" sz="2400" dirty="0">
                <a:solidFill>
                  <a:schemeClr val="bg1"/>
                </a:solidFill>
              </a:rPr>
              <a:t>كل رزمة تبنى طبقة </a:t>
            </a:r>
            <a:r>
              <a:rPr lang="ar-SY" sz="2400" dirty="0" err="1">
                <a:solidFill>
                  <a:schemeClr val="bg1"/>
                </a:solidFill>
              </a:rPr>
              <a:t>طبقة</a:t>
            </a:r>
            <a:r>
              <a:rPr lang="ar-SY" sz="2400" dirty="0">
                <a:solidFill>
                  <a:schemeClr val="bg1"/>
                </a:solidFill>
              </a:rPr>
              <a:t> (……)</a:t>
            </a:r>
            <a:r>
              <a:rPr lang="en-US" sz="2400" dirty="0">
                <a:solidFill>
                  <a:schemeClr val="bg1"/>
                </a:solidFill>
              </a:rPr>
              <a:t>ex: Ether, IP ,TCP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-           </a:t>
            </a:r>
            <a:r>
              <a:rPr lang="ar-SY" sz="2400" dirty="0" smtClean="0">
                <a:solidFill>
                  <a:schemeClr val="bg1"/>
                </a:solidFill>
              </a:rPr>
              <a:t> بإمكاننا التعديل </a:t>
            </a:r>
            <a:r>
              <a:rPr lang="ar-SY" sz="2400" dirty="0">
                <a:solidFill>
                  <a:schemeClr val="bg1"/>
                </a:solidFill>
              </a:rPr>
              <a:t>وتغيير قيم الرزمة.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     - </a:t>
            </a:r>
            <a:r>
              <a:rPr lang="ar-SY" sz="2400" dirty="0">
                <a:solidFill>
                  <a:schemeClr val="bg1"/>
                </a:solidFill>
              </a:rPr>
              <a:t>كل حقل ضمن الرزمة يملك قيم افتراضية .</a:t>
            </a:r>
          </a:p>
          <a:p>
            <a:r>
              <a:rPr lang="ar-SY" sz="2400" dirty="0" smtClean="0">
                <a:solidFill>
                  <a:schemeClr val="bg1"/>
                </a:solidFill>
              </a:rPr>
              <a:t>         - </a:t>
            </a:r>
            <a:r>
              <a:rPr lang="ar-SY" sz="2400" dirty="0">
                <a:solidFill>
                  <a:schemeClr val="bg1"/>
                </a:solidFill>
              </a:rPr>
              <a:t>كل حقل يمكن ان يأخذ قيمة واحدة او عدة قيم 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528175" y="352267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760490" y="3938258"/>
            <a:ext cx="506994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IP()</a:t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&lt; IP |&gt;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/>
              <a:t/>
            </a:r>
            <a:br>
              <a:rPr lang="en-US" dirty="0"/>
            </a:br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760490" y="5196690"/>
            <a:ext cx="669051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IP() 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TCP 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&lt;IP frag=0 proto=TCP |&lt;TCP |&gt;&gt;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688063" y="1762644"/>
            <a:ext cx="97143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Ether</a:t>
            </a:r>
            <a:r>
              <a:rPr lang="en-US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()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IP()/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TCP()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&lt;Ether type=0x800 |&lt;IP frag=0 proto=TCP |&lt;TCP |&gt;&gt;&gt;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688062" y="3301953"/>
            <a:ext cx="1104523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IP()/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TCP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() </a:t>
            </a:r>
            <a:r>
              <a:rPr lang="en-US" sz="20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/"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GET /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HTTP/1.0\r\n\r\n"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&lt;IP frag=0 proto=TCP |&lt;TCP |&lt;Raw load='GET / HTTP/1.0\r\n\r\n</a:t>
            </a:r>
            <a:r>
              <a:rPr lang="en-US" sz="20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'|&gt;&gt;&gt;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ar-SY" sz="2400" dirty="0">
              <a:solidFill>
                <a:schemeClr val="bg1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688063" y="5069941"/>
            <a:ext cx="1150393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&gt;&gt;&gt; </a:t>
            </a:r>
            <a:r>
              <a:rPr lang="en-US" sz="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Ether() </a:t>
            </a:r>
            <a:r>
              <a:rPr lang="en-US" sz="20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IP()/IP()/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UDP()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&lt;</a:t>
            </a:r>
            <a:r>
              <a:rPr lang="en-US" sz="20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Ether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type=0x800 |&lt;IP frag=0 proto=IP |&lt;IP frag=0 proto=UDP |&lt;</a:t>
            </a:r>
            <a:r>
              <a:rPr lang="en-US" sz="20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UDP |&gt;&gt;&gt;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endParaRPr lang="ar-SY" sz="2000" dirty="0">
              <a:solidFill>
                <a:schemeClr val="bg1"/>
              </a:solidFill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554615" y="271655"/>
            <a:ext cx="331212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laybill" panose="040506030A0602020202" pitchFamily="82" charset="0"/>
              </a:rPr>
              <a:t>How To Use Scapy</a:t>
            </a:r>
            <a:endParaRPr lang="ar-SY" sz="5400" dirty="0">
              <a:solidFill>
                <a:schemeClr val="bg1"/>
              </a:solidFill>
              <a:latin typeface="Playbill" panose="040506030A0602020202" pitchFamily="82" charset="0"/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-183981" y="5591064"/>
            <a:ext cx="2652560" cy="12077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Scapy</a:t>
            </a:r>
            <a:endParaRPr lang="ar-SY" sz="6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ar-SY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ar-S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4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6F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2428</Words>
  <Application>Microsoft Office PowerPoint</Application>
  <PresentationFormat>ملء الشاشة</PresentationFormat>
  <Paragraphs>397</Paragraphs>
  <Slides>68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68</vt:i4>
      </vt:variant>
    </vt:vector>
  </HeadingPairs>
  <TitlesOfParts>
    <vt:vector size="78" baseType="lpstr">
      <vt:lpstr>Agency FB</vt:lpstr>
      <vt:lpstr>Andalus</vt:lpstr>
      <vt:lpstr>Arial</vt:lpstr>
      <vt:lpstr>Calibri</vt:lpstr>
      <vt:lpstr>Courier New</vt:lpstr>
      <vt:lpstr>Georgia</vt:lpstr>
      <vt:lpstr>Lucida Sans</vt:lpstr>
      <vt:lpstr>Playbill</vt:lpstr>
      <vt:lpstr>Wingdings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Abd</dc:creator>
  <cp:lastModifiedBy>Abd</cp:lastModifiedBy>
  <cp:revision>103</cp:revision>
  <dcterms:created xsi:type="dcterms:W3CDTF">2017-07-09T12:16:44Z</dcterms:created>
  <dcterms:modified xsi:type="dcterms:W3CDTF">2018-01-29T09:19:01Z</dcterms:modified>
</cp:coreProperties>
</file>